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410" r:id="rId2"/>
    <p:sldId id="383" r:id="rId3"/>
    <p:sldId id="331" r:id="rId4"/>
    <p:sldId id="336" r:id="rId5"/>
    <p:sldId id="365" r:id="rId6"/>
    <p:sldId id="366" r:id="rId7"/>
    <p:sldId id="367" r:id="rId8"/>
    <p:sldId id="368" r:id="rId9"/>
    <p:sldId id="335" r:id="rId10"/>
    <p:sldId id="348" r:id="rId11"/>
    <p:sldId id="39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0D18D0-A6EF-4EC5-A6D7-CF9C21600A50}" type="doc">
      <dgm:prSet loTypeId="urn:microsoft.com/office/officeart/2008/layout/HexagonCluster" loCatId="relationship" qsTypeId="urn:microsoft.com/office/officeart/2009/2/quickstyle/3d8" qsCatId="3D" csTypeId="urn:microsoft.com/office/officeart/2005/8/colors/colorful2" csCatId="colorful" phldr="1"/>
      <dgm:spPr/>
      <dgm:t>
        <a:bodyPr/>
        <a:lstStyle/>
        <a:p>
          <a:endParaRPr lang="en-US"/>
        </a:p>
      </dgm:t>
    </dgm:pt>
    <dgm:pt modelId="{C41976DF-443E-49B1-9EEF-A4427C36E1EB}">
      <dgm:prSet phldrT="[Text]" custT="1"/>
      <dgm:spPr/>
      <dgm:t>
        <a:bodyPr/>
        <a:lstStyle/>
        <a:p>
          <a:r>
            <a:rPr lang="en-US" sz="2400" b="1" spc="-150">
              <a:latin typeface="Lato Light" panose="020F0502020204030203" pitchFamily="34" charset="0"/>
              <a:ea typeface="Lato Light" panose="020F0502020204030203" pitchFamily="34" charset="0"/>
              <a:cs typeface="Lato Light" panose="020F0502020204030203" pitchFamily="34" charset="0"/>
            </a:rPr>
            <a:t>Quá độ gián tiếp</a:t>
          </a:r>
          <a:endParaRPr lang="en-US" sz="2400" b="1" spc="-150"/>
        </a:p>
      </dgm:t>
    </dgm:pt>
    <dgm:pt modelId="{B1179291-139E-4252-9799-A0248000CD27}" type="parTrans" cxnId="{51917F81-CD51-4809-BE94-DC6E3661DADB}">
      <dgm:prSet/>
      <dgm:spPr/>
      <dgm:t>
        <a:bodyPr/>
        <a:lstStyle/>
        <a:p>
          <a:endParaRPr lang="en-US"/>
        </a:p>
      </dgm:t>
    </dgm:pt>
    <dgm:pt modelId="{F2891176-A91F-4262-9B6B-E8611CC031E7}" type="sibTrans" cxnId="{51917F81-CD51-4809-BE94-DC6E3661DADB}">
      <dgm:prSet/>
      <dgm:spPr/>
      <dgm:t>
        <a:bodyPr/>
        <a:lstStyle/>
        <a:p>
          <a:endParaRPr lang="en-US"/>
        </a:p>
      </dgm:t>
    </dgm:pt>
    <dgm:pt modelId="{E41740E0-1E9C-440A-8FBD-BB37D8034828}">
      <dgm:prSet phldrT="[Text]" custT="1"/>
      <dgm:spPr/>
      <dgm:t>
        <a:bodyPr/>
        <a:lstStyle/>
        <a:p>
          <a:r>
            <a:rPr lang="en-US" sz="2000" b="1" spc="-150">
              <a:solidFill>
                <a:schemeClr val="bg1"/>
              </a:solidFill>
              <a:latin typeface="Lato Light" panose="020F0502020204030203" pitchFamily="34" charset="0"/>
              <a:ea typeface="Lato Light" panose="020F0502020204030203" pitchFamily="34" charset="0"/>
              <a:cs typeface="Lato Light" panose="020F0502020204030203" pitchFamily="34" charset="0"/>
            </a:rPr>
            <a:t>Nông nghiệp, nghèo nàn, lạc hậu</a:t>
          </a:r>
          <a:endParaRPr lang="en-US" sz="2000" b="1" spc="-150">
            <a:solidFill>
              <a:schemeClr val="bg1"/>
            </a:solidFill>
          </a:endParaRPr>
        </a:p>
      </dgm:t>
    </dgm:pt>
    <dgm:pt modelId="{CDED0A2C-7F6E-4F8B-8625-DDB7B85FB99A}" type="parTrans" cxnId="{338668BD-A017-4D24-8948-AF68F54B59CD}">
      <dgm:prSet/>
      <dgm:spPr/>
      <dgm:t>
        <a:bodyPr/>
        <a:lstStyle/>
        <a:p>
          <a:endParaRPr lang="en-US"/>
        </a:p>
      </dgm:t>
    </dgm:pt>
    <dgm:pt modelId="{4215BF87-1D55-48A4-8EDE-8A598DAF4DDF}" type="sibTrans" cxnId="{338668BD-A017-4D24-8948-AF68F54B59CD}">
      <dgm:prSet/>
      <dgm:spPr/>
      <dgm:t>
        <a:bodyPr/>
        <a:lstStyle/>
        <a:p>
          <a:endParaRPr lang="en-US"/>
        </a:p>
      </dgm:t>
    </dgm:pt>
    <dgm:pt modelId="{B0D7B085-D6E7-4EAA-BAA8-11C28A9E493A}">
      <dgm:prSet phldrT="[Text]" custT="1"/>
      <dgm:spPr/>
      <dgm:t>
        <a:bodyPr/>
        <a:lstStyle/>
        <a:p>
          <a:r>
            <a:rPr lang="en-US" sz="2400" b="1" spc="-150">
              <a:latin typeface="Lato Light" panose="020F0502020204030203" pitchFamily="34" charset="0"/>
              <a:ea typeface="Lato Light" panose="020F0502020204030203" pitchFamily="34" charset="0"/>
              <a:cs typeface="Lato Light" panose="020F0502020204030203" pitchFamily="34" charset="0"/>
            </a:rPr>
            <a:t>Đất nước </a:t>
          </a:r>
        </a:p>
        <a:p>
          <a:r>
            <a:rPr lang="en-US" sz="2400" b="1" spc="-150">
              <a:latin typeface="Lato Light" panose="020F0502020204030203" pitchFamily="34" charset="0"/>
              <a:ea typeface="Lato Light" panose="020F0502020204030203" pitchFamily="34" charset="0"/>
              <a:cs typeface="Lato Light" panose="020F0502020204030203" pitchFamily="34" charset="0"/>
            </a:rPr>
            <a:t>chia cắt</a:t>
          </a:r>
          <a:endParaRPr lang="en-US" sz="2400" b="1" spc="-150"/>
        </a:p>
      </dgm:t>
    </dgm:pt>
    <dgm:pt modelId="{9DD78DFE-4A0F-40FD-9898-2B7027632695}" type="parTrans" cxnId="{36B60F21-4286-43D2-997A-9597331E6DAB}">
      <dgm:prSet/>
      <dgm:spPr/>
      <dgm:t>
        <a:bodyPr/>
        <a:lstStyle/>
        <a:p>
          <a:endParaRPr lang="en-US"/>
        </a:p>
      </dgm:t>
    </dgm:pt>
    <dgm:pt modelId="{83F15BFF-5433-47A6-93C9-68208C7D34D4}" type="sibTrans" cxnId="{36B60F21-4286-43D2-997A-9597331E6DAB}">
      <dgm:prSet/>
      <dgm:spPr/>
      <dgm:t>
        <a:bodyPr/>
        <a:lstStyle/>
        <a:p>
          <a:endParaRPr lang="en-US"/>
        </a:p>
      </dgm:t>
    </dgm:pt>
    <dgm:pt modelId="{7AA86C40-8523-4FFA-BC7E-5E8B09DE6E25}">
      <dgm:prSet phldrT="[Text]" custT="1"/>
      <dgm:spPr/>
      <dgm:t>
        <a:bodyPr/>
        <a:lstStyle/>
        <a:p>
          <a:r>
            <a:rPr lang="en-US" sz="2000" b="1" spc="-150">
              <a:latin typeface="Lato Light" panose="020F0502020204030203" pitchFamily="34" charset="0"/>
              <a:ea typeface="Lato Light" panose="020F0502020204030203" pitchFamily="34" charset="0"/>
              <a:cs typeface="Lato Light" panose="020F0502020204030203" pitchFamily="34" charset="0"/>
            </a:rPr>
            <a:t>Chiến tranh và hậu quả chiến tranh</a:t>
          </a:r>
          <a:endParaRPr lang="en-US" sz="2000" b="1" spc="-150"/>
        </a:p>
      </dgm:t>
    </dgm:pt>
    <dgm:pt modelId="{4F97AB28-6D29-434A-B545-EBD39C5B2C7A}" type="parTrans" cxnId="{EE16BA07-D263-4B2E-A2D2-C31FB7C848E9}">
      <dgm:prSet/>
      <dgm:spPr/>
      <dgm:t>
        <a:bodyPr/>
        <a:lstStyle/>
        <a:p>
          <a:endParaRPr lang="en-US"/>
        </a:p>
      </dgm:t>
    </dgm:pt>
    <dgm:pt modelId="{66003527-1B7E-4FD8-BEBF-4D081EE75503}" type="sibTrans" cxnId="{EE16BA07-D263-4B2E-A2D2-C31FB7C848E9}">
      <dgm:prSet/>
      <dgm:spPr/>
      <dgm:t>
        <a:bodyPr/>
        <a:lstStyle/>
        <a:p>
          <a:endParaRPr lang="en-US"/>
        </a:p>
      </dgm:t>
    </dgm:pt>
    <dgm:pt modelId="{29A46BCB-DE91-4AA4-A7D0-3E38B1FD35CD}" type="pres">
      <dgm:prSet presAssocID="{C60D18D0-A6EF-4EC5-A6D7-CF9C21600A50}" presName="Name0" presStyleCnt="0">
        <dgm:presLayoutVars>
          <dgm:chMax val="21"/>
          <dgm:chPref val="21"/>
        </dgm:presLayoutVars>
      </dgm:prSet>
      <dgm:spPr/>
    </dgm:pt>
    <dgm:pt modelId="{D57EB5D1-800B-4C46-BBC9-35C13BD16D58}" type="pres">
      <dgm:prSet presAssocID="{C41976DF-443E-49B1-9EEF-A4427C36E1EB}" presName="text1" presStyleCnt="0"/>
      <dgm:spPr/>
    </dgm:pt>
    <dgm:pt modelId="{316BEDF5-2FC0-431C-A762-274CB96ED7B8}" type="pres">
      <dgm:prSet presAssocID="{C41976DF-443E-49B1-9EEF-A4427C36E1EB}" presName="textRepeatNode" presStyleLbl="alignNode1" presStyleIdx="0" presStyleCnt="4">
        <dgm:presLayoutVars>
          <dgm:chMax val="0"/>
          <dgm:chPref val="0"/>
          <dgm:bulletEnabled val="1"/>
        </dgm:presLayoutVars>
      </dgm:prSet>
      <dgm:spPr/>
    </dgm:pt>
    <dgm:pt modelId="{9C3857EF-A0E1-47C8-85EA-5C2EEDC573E4}" type="pres">
      <dgm:prSet presAssocID="{C41976DF-443E-49B1-9EEF-A4427C36E1EB}" presName="textaccent1" presStyleCnt="0"/>
      <dgm:spPr/>
    </dgm:pt>
    <dgm:pt modelId="{BF95B13C-9277-42F5-BD95-8DDBC6B35DE1}" type="pres">
      <dgm:prSet presAssocID="{C41976DF-443E-49B1-9EEF-A4427C36E1EB}" presName="accentRepeatNode" presStyleLbl="solidAlignAcc1" presStyleIdx="0" presStyleCnt="8"/>
      <dgm:spPr/>
    </dgm:pt>
    <dgm:pt modelId="{1D0339BB-B958-4859-B55E-767E1C071279}" type="pres">
      <dgm:prSet presAssocID="{F2891176-A91F-4262-9B6B-E8611CC031E7}" presName="image1" presStyleCnt="0"/>
      <dgm:spPr/>
    </dgm:pt>
    <dgm:pt modelId="{9BE47F5E-8D43-4592-83D9-809512072D66}" type="pres">
      <dgm:prSet presAssocID="{F2891176-A91F-4262-9B6B-E8611CC031E7}" presName="imageRepeatNode" presStyleLbl="alignAcc1" presStyleIdx="0" presStyleCnt="4"/>
      <dgm:spPr/>
    </dgm:pt>
    <dgm:pt modelId="{0879905D-9221-4FF4-B564-E32B7C0A7D57}" type="pres">
      <dgm:prSet presAssocID="{F2891176-A91F-4262-9B6B-E8611CC031E7}" presName="imageaccent1" presStyleCnt="0"/>
      <dgm:spPr/>
    </dgm:pt>
    <dgm:pt modelId="{EEF06B09-4088-47B7-A6C6-36B683C1D03A}" type="pres">
      <dgm:prSet presAssocID="{F2891176-A91F-4262-9B6B-E8611CC031E7}" presName="accentRepeatNode" presStyleLbl="solidAlignAcc1" presStyleIdx="1" presStyleCnt="8"/>
      <dgm:spPr/>
    </dgm:pt>
    <dgm:pt modelId="{1A6C2EA8-5040-49C7-B29A-EDAEEC536569}" type="pres">
      <dgm:prSet presAssocID="{7AA86C40-8523-4FFA-BC7E-5E8B09DE6E25}" presName="text2" presStyleCnt="0"/>
      <dgm:spPr/>
    </dgm:pt>
    <dgm:pt modelId="{64E44615-7DA3-4C86-B1E1-2B35FBA3A60F}" type="pres">
      <dgm:prSet presAssocID="{7AA86C40-8523-4FFA-BC7E-5E8B09DE6E25}" presName="textRepeatNode" presStyleLbl="alignNode1" presStyleIdx="1" presStyleCnt="4">
        <dgm:presLayoutVars>
          <dgm:chMax val="0"/>
          <dgm:chPref val="0"/>
          <dgm:bulletEnabled val="1"/>
        </dgm:presLayoutVars>
      </dgm:prSet>
      <dgm:spPr/>
    </dgm:pt>
    <dgm:pt modelId="{C49E9301-7602-4B97-B148-6008BECF5EEB}" type="pres">
      <dgm:prSet presAssocID="{7AA86C40-8523-4FFA-BC7E-5E8B09DE6E25}" presName="textaccent2" presStyleCnt="0"/>
      <dgm:spPr/>
    </dgm:pt>
    <dgm:pt modelId="{561774B0-508A-440D-A744-0D96BAD73583}" type="pres">
      <dgm:prSet presAssocID="{7AA86C40-8523-4FFA-BC7E-5E8B09DE6E25}" presName="accentRepeatNode" presStyleLbl="solidAlignAcc1" presStyleIdx="2" presStyleCnt="8"/>
      <dgm:spPr/>
    </dgm:pt>
    <dgm:pt modelId="{78AE6A33-7534-4E23-B38C-2C934D6553EC}" type="pres">
      <dgm:prSet presAssocID="{66003527-1B7E-4FD8-BEBF-4D081EE75503}" presName="image2" presStyleCnt="0"/>
      <dgm:spPr/>
    </dgm:pt>
    <dgm:pt modelId="{93D7BA13-CF7E-466A-895C-2E6E46A24563}" type="pres">
      <dgm:prSet presAssocID="{66003527-1B7E-4FD8-BEBF-4D081EE75503}" presName="imageRepeatNode" presStyleLbl="alignAcc1" presStyleIdx="1" presStyleCnt="4"/>
      <dgm:spPr/>
    </dgm:pt>
    <dgm:pt modelId="{485C0CF1-321E-44AC-AFD3-5381548FAAEA}" type="pres">
      <dgm:prSet presAssocID="{66003527-1B7E-4FD8-BEBF-4D081EE75503}" presName="imageaccent2" presStyleCnt="0"/>
      <dgm:spPr/>
    </dgm:pt>
    <dgm:pt modelId="{B6E206A4-EB1B-40B2-8A1A-048D913BC029}" type="pres">
      <dgm:prSet presAssocID="{66003527-1B7E-4FD8-BEBF-4D081EE75503}" presName="accentRepeatNode" presStyleLbl="solidAlignAcc1" presStyleIdx="3" presStyleCnt="8"/>
      <dgm:spPr/>
    </dgm:pt>
    <dgm:pt modelId="{5B6CA52C-7B34-4083-8F41-47C69C40E6D6}" type="pres">
      <dgm:prSet presAssocID="{E41740E0-1E9C-440A-8FBD-BB37D8034828}" presName="text3" presStyleCnt="0"/>
      <dgm:spPr/>
    </dgm:pt>
    <dgm:pt modelId="{DDFF4E70-B556-4F10-A14C-055A25D91FDE}" type="pres">
      <dgm:prSet presAssocID="{E41740E0-1E9C-440A-8FBD-BB37D8034828}" presName="textRepeatNode" presStyleLbl="alignNode1" presStyleIdx="2" presStyleCnt="4">
        <dgm:presLayoutVars>
          <dgm:chMax val="0"/>
          <dgm:chPref val="0"/>
          <dgm:bulletEnabled val="1"/>
        </dgm:presLayoutVars>
      </dgm:prSet>
      <dgm:spPr/>
    </dgm:pt>
    <dgm:pt modelId="{18B603CB-CC5A-4386-8CE4-99A30FCDBEAF}" type="pres">
      <dgm:prSet presAssocID="{E41740E0-1E9C-440A-8FBD-BB37D8034828}" presName="textaccent3" presStyleCnt="0"/>
      <dgm:spPr/>
    </dgm:pt>
    <dgm:pt modelId="{25F9CDA4-EAD2-49EC-96C7-66D2158F2E91}" type="pres">
      <dgm:prSet presAssocID="{E41740E0-1E9C-440A-8FBD-BB37D8034828}" presName="accentRepeatNode" presStyleLbl="solidAlignAcc1" presStyleIdx="4" presStyleCnt="8"/>
      <dgm:spPr/>
    </dgm:pt>
    <dgm:pt modelId="{A1BE1DFE-F1A7-4955-A462-7544E27B2375}" type="pres">
      <dgm:prSet presAssocID="{4215BF87-1D55-48A4-8EDE-8A598DAF4DDF}" presName="image3" presStyleCnt="0"/>
      <dgm:spPr/>
    </dgm:pt>
    <dgm:pt modelId="{615FB2B6-7BA7-47C5-9FCE-CC406D68F693}" type="pres">
      <dgm:prSet presAssocID="{4215BF87-1D55-48A4-8EDE-8A598DAF4DDF}" presName="imageRepeatNode" presStyleLbl="alignAcc1" presStyleIdx="2" presStyleCnt="4"/>
      <dgm:spPr/>
    </dgm:pt>
    <dgm:pt modelId="{2A5C1BD8-8F79-4E81-A30F-7CCDC55B7C22}" type="pres">
      <dgm:prSet presAssocID="{4215BF87-1D55-48A4-8EDE-8A598DAF4DDF}" presName="imageaccent3" presStyleCnt="0"/>
      <dgm:spPr/>
    </dgm:pt>
    <dgm:pt modelId="{9F3BC263-812D-4062-949D-892F664A6096}" type="pres">
      <dgm:prSet presAssocID="{4215BF87-1D55-48A4-8EDE-8A598DAF4DDF}" presName="accentRepeatNode" presStyleLbl="solidAlignAcc1" presStyleIdx="5" presStyleCnt="8"/>
      <dgm:spPr/>
    </dgm:pt>
    <dgm:pt modelId="{D57B3F60-F96F-4042-8A45-7AEA26C17F2C}" type="pres">
      <dgm:prSet presAssocID="{B0D7B085-D6E7-4EAA-BAA8-11C28A9E493A}" presName="text4" presStyleCnt="0"/>
      <dgm:spPr/>
    </dgm:pt>
    <dgm:pt modelId="{D8891455-DF32-4CD5-AB27-C7F4DF36EC9A}" type="pres">
      <dgm:prSet presAssocID="{B0D7B085-D6E7-4EAA-BAA8-11C28A9E493A}" presName="textRepeatNode" presStyleLbl="alignNode1" presStyleIdx="3" presStyleCnt="4">
        <dgm:presLayoutVars>
          <dgm:chMax val="0"/>
          <dgm:chPref val="0"/>
          <dgm:bulletEnabled val="1"/>
        </dgm:presLayoutVars>
      </dgm:prSet>
      <dgm:spPr/>
    </dgm:pt>
    <dgm:pt modelId="{7D3143AC-AAB7-41DC-A496-377599CF2F20}" type="pres">
      <dgm:prSet presAssocID="{B0D7B085-D6E7-4EAA-BAA8-11C28A9E493A}" presName="textaccent4" presStyleCnt="0"/>
      <dgm:spPr/>
    </dgm:pt>
    <dgm:pt modelId="{116D1368-C07A-48C8-90BC-BE7C8986B481}" type="pres">
      <dgm:prSet presAssocID="{B0D7B085-D6E7-4EAA-BAA8-11C28A9E493A}" presName="accentRepeatNode" presStyleLbl="solidAlignAcc1" presStyleIdx="6" presStyleCnt="8"/>
      <dgm:spPr/>
    </dgm:pt>
    <dgm:pt modelId="{F6E88176-F390-420B-8EBB-303905759B2C}" type="pres">
      <dgm:prSet presAssocID="{83F15BFF-5433-47A6-93C9-68208C7D34D4}" presName="image4" presStyleCnt="0"/>
      <dgm:spPr/>
    </dgm:pt>
    <dgm:pt modelId="{DCF48190-AF3A-4083-80E4-F7381DA1CBF6}" type="pres">
      <dgm:prSet presAssocID="{83F15BFF-5433-47A6-93C9-68208C7D34D4}" presName="imageRepeatNode" presStyleLbl="alignAcc1" presStyleIdx="3" presStyleCnt="4"/>
      <dgm:spPr/>
    </dgm:pt>
    <dgm:pt modelId="{56400CB8-D52C-41E0-91EA-A5C1B2AAC2C4}" type="pres">
      <dgm:prSet presAssocID="{83F15BFF-5433-47A6-93C9-68208C7D34D4}" presName="imageaccent4" presStyleCnt="0"/>
      <dgm:spPr/>
    </dgm:pt>
    <dgm:pt modelId="{E4691E4A-C3B7-4FA1-8B1D-2FB229CB50AA}" type="pres">
      <dgm:prSet presAssocID="{83F15BFF-5433-47A6-93C9-68208C7D34D4}" presName="accentRepeatNode" presStyleLbl="solidAlignAcc1" presStyleIdx="7" presStyleCnt="8"/>
      <dgm:spPr/>
    </dgm:pt>
  </dgm:ptLst>
  <dgm:cxnLst>
    <dgm:cxn modelId="{87470E00-440A-4B17-97A6-DC7F6B717166}" type="presOf" srcId="{7AA86C40-8523-4FFA-BC7E-5E8B09DE6E25}" destId="{64E44615-7DA3-4C86-B1E1-2B35FBA3A60F}" srcOrd="0" destOrd="0" presId="urn:microsoft.com/office/officeart/2008/layout/HexagonCluster"/>
    <dgm:cxn modelId="{EE16BA07-D263-4B2E-A2D2-C31FB7C848E9}" srcId="{C60D18D0-A6EF-4EC5-A6D7-CF9C21600A50}" destId="{7AA86C40-8523-4FFA-BC7E-5E8B09DE6E25}" srcOrd="1" destOrd="0" parTransId="{4F97AB28-6D29-434A-B545-EBD39C5B2C7A}" sibTransId="{66003527-1B7E-4FD8-BEBF-4D081EE75503}"/>
    <dgm:cxn modelId="{B2A63F09-965A-43F7-95AA-AE00E8042239}" type="presOf" srcId="{C41976DF-443E-49B1-9EEF-A4427C36E1EB}" destId="{316BEDF5-2FC0-431C-A762-274CB96ED7B8}" srcOrd="0" destOrd="0" presId="urn:microsoft.com/office/officeart/2008/layout/HexagonCluster"/>
    <dgm:cxn modelId="{36B60F21-4286-43D2-997A-9597331E6DAB}" srcId="{C60D18D0-A6EF-4EC5-A6D7-CF9C21600A50}" destId="{B0D7B085-D6E7-4EAA-BAA8-11C28A9E493A}" srcOrd="3" destOrd="0" parTransId="{9DD78DFE-4A0F-40FD-9898-2B7027632695}" sibTransId="{83F15BFF-5433-47A6-93C9-68208C7D34D4}"/>
    <dgm:cxn modelId="{51A33344-1163-4B7C-82DA-3CD80BEAF8C4}" type="presOf" srcId="{B0D7B085-D6E7-4EAA-BAA8-11C28A9E493A}" destId="{D8891455-DF32-4CD5-AB27-C7F4DF36EC9A}" srcOrd="0" destOrd="0" presId="urn:microsoft.com/office/officeart/2008/layout/HexagonCluster"/>
    <dgm:cxn modelId="{493BAE6F-2718-403C-AE86-221DAE8E74DE}" type="presOf" srcId="{F2891176-A91F-4262-9B6B-E8611CC031E7}" destId="{9BE47F5E-8D43-4592-83D9-809512072D66}" srcOrd="0" destOrd="0" presId="urn:microsoft.com/office/officeart/2008/layout/HexagonCluster"/>
    <dgm:cxn modelId="{51917F81-CD51-4809-BE94-DC6E3661DADB}" srcId="{C60D18D0-A6EF-4EC5-A6D7-CF9C21600A50}" destId="{C41976DF-443E-49B1-9EEF-A4427C36E1EB}" srcOrd="0" destOrd="0" parTransId="{B1179291-139E-4252-9799-A0248000CD27}" sibTransId="{F2891176-A91F-4262-9B6B-E8611CC031E7}"/>
    <dgm:cxn modelId="{DA330686-00A7-4F38-AB96-730043411DEF}" type="presOf" srcId="{66003527-1B7E-4FD8-BEBF-4D081EE75503}" destId="{93D7BA13-CF7E-466A-895C-2E6E46A24563}" srcOrd="0" destOrd="0" presId="urn:microsoft.com/office/officeart/2008/layout/HexagonCluster"/>
    <dgm:cxn modelId="{C35A8786-CE7A-4720-AD97-D6DDE016DD1D}" type="presOf" srcId="{E41740E0-1E9C-440A-8FBD-BB37D8034828}" destId="{DDFF4E70-B556-4F10-A14C-055A25D91FDE}" srcOrd="0" destOrd="0" presId="urn:microsoft.com/office/officeart/2008/layout/HexagonCluster"/>
    <dgm:cxn modelId="{338668BD-A017-4D24-8948-AF68F54B59CD}" srcId="{C60D18D0-A6EF-4EC5-A6D7-CF9C21600A50}" destId="{E41740E0-1E9C-440A-8FBD-BB37D8034828}" srcOrd="2" destOrd="0" parTransId="{CDED0A2C-7F6E-4F8B-8625-DDB7B85FB99A}" sibTransId="{4215BF87-1D55-48A4-8EDE-8A598DAF4DDF}"/>
    <dgm:cxn modelId="{44476CC9-B9BD-40C5-841D-F107A31232F5}" type="presOf" srcId="{83F15BFF-5433-47A6-93C9-68208C7D34D4}" destId="{DCF48190-AF3A-4083-80E4-F7381DA1CBF6}" srcOrd="0" destOrd="0" presId="urn:microsoft.com/office/officeart/2008/layout/HexagonCluster"/>
    <dgm:cxn modelId="{9E4C4FE5-6B28-4879-AF8E-109C30794BED}" type="presOf" srcId="{C60D18D0-A6EF-4EC5-A6D7-CF9C21600A50}" destId="{29A46BCB-DE91-4AA4-A7D0-3E38B1FD35CD}" srcOrd="0" destOrd="0" presId="urn:microsoft.com/office/officeart/2008/layout/HexagonCluster"/>
    <dgm:cxn modelId="{68C25EF6-5A8D-490B-8F00-DEF4639F6744}" type="presOf" srcId="{4215BF87-1D55-48A4-8EDE-8A598DAF4DDF}" destId="{615FB2B6-7BA7-47C5-9FCE-CC406D68F693}" srcOrd="0" destOrd="0" presId="urn:microsoft.com/office/officeart/2008/layout/HexagonCluster"/>
    <dgm:cxn modelId="{F7A6EA45-D44B-48E6-A4B7-9C6B151F9925}" type="presParOf" srcId="{29A46BCB-DE91-4AA4-A7D0-3E38B1FD35CD}" destId="{D57EB5D1-800B-4C46-BBC9-35C13BD16D58}" srcOrd="0" destOrd="0" presId="urn:microsoft.com/office/officeart/2008/layout/HexagonCluster"/>
    <dgm:cxn modelId="{CE4D0B7E-D7D8-4821-A467-91C592D36A1D}" type="presParOf" srcId="{D57EB5D1-800B-4C46-BBC9-35C13BD16D58}" destId="{316BEDF5-2FC0-431C-A762-274CB96ED7B8}" srcOrd="0" destOrd="0" presId="urn:microsoft.com/office/officeart/2008/layout/HexagonCluster"/>
    <dgm:cxn modelId="{A824ADCD-06D9-4866-8394-D33B1BC53829}" type="presParOf" srcId="{29A46BCB-DE91-4AA4-A7D0-3E38B1FD35CD}" destId="{9C3857EF-A0E1-47C8-85EA-5C2EEDC573E4}" srcOrd="1" destOrd="0" presId="urn:microsoft.com/office/officeart/2008/layout/HexagonCluster"/>
    <dgm:cxn modelId="{96CACC01-DE3B-403C-8509-5330A35BBCEA}" type="presParOf" srcId="{9C3857EF-A0E1-47C8-85EA-5C2EEDC573E4}" destId="{BF95B13C-9277-42F5-BD95-8DDBC6B35DE1}" srcOrd="0" destOrd="0" presId="urn:microsoft.com/office/officeart/2008/layout/HexagonCluster"/>
    <dgm:cxn modelId="{FA07FB5F-C8F0-4678-8C46-51C411D30F91}" type="presParOf" srcId="{29A46BCB-DE91-4AA4-A7D0-3E38B1FD35CD}" destId="{1D0339BB-B958-4859-B55E-767E1C071279}" srcOrd="2" destOrd="0" presId="urn:microsoft.com/office/officeart/2008/layout/HexagonCluster"/>
    <dgm:cxn modelId="{70B9867E-2E34-4BC7-9714-C41A4D971687}" type="presParOf" srcId="{1D0339BB-B958-4859-B55E-767E1C071279}" destId="{9BE47F5E-8D43-4592-83D9-809512072D66}" srcOrd="0" destOrd="0" presId="urn:microsoft.com/office/officeart/2008/layout/HexagonCluster"/>
    <dgm:cxn modelId="{ED5A007B-BDCC-4EF5-B053-EBA7EB5D7145}" type="presParOf" srcId="{29A46BCB-DE91-4AA4-A7D0-3E38B1FD35CD}" destId="{0879905D-9221-4FF4-B564-E32B7C0A7D57}" srcOrd="3" destOrd="0" presId="urn:microsoft.com/office/officeart/2008/layout/HexagonCluster"/>
    <dgm:cxn modelId="{4E138466-0BC7-45F5-9FBE-CE63A9E243F1}" type="presParOf" srcId="{0879905D-9221-4FF4-B564-E32B7C0A7D57}" destId="{EEF06B09-4088-47B7-A6C6-36B683C1D03A}" srcOrd="0" destOrd="0" presId="urn:microsoft.com/office/officeart/2008/layout/HexagonCluster"/>
    <dgm:cxn modelId="{3BAC8C80-31E8-4628-B953-055CF9451109}" type="presParOf" srcId="{29A46BCB-DE91-4AA4-A7D0-3E38B1FD35CD}" destId="{1A6C2EA8-5040-49C7-B29A-EDAEEC536569}" srcOrd="4" destOrd="0" presId="urn:microsoft.com/office/officeart/2008/layout/HexagonCluster"/>
    <dgm:cxn modelId="{F7A48084-3E22-419A-825C-327DBD5C2183}" type="presParOf" srcId="{1A6C2EA8-5040-49C7-B29A-EDAEEC536569}" destId="{64E44615-7DA3-4C86-B1E1-2B35FBA3A60F}" srcOrd="0" destOrd="0" presId="urn:microsoft.com/office/officeart/2008/layout/HexagonCluster"/>
    <dgm:cxn modelId="{1EC01A52-9EF2-47A8-961A-4DC0639C8C2F}" type="presParOf" srcId="{29A46BCB-DE91-4AA4-A7D0-3E38B1FD35CD}" destId="{C49E9301-7602-4B97-B148-6008BECF5EEB}" srcOrd="5" destOrd="0" presId="urn:microsoft.com/office/officeart/2008/layout/HexagonCluster"/>
    <dgm:cxn modelId="{2D426090-9087-49BA-9A96-E71B49301666}" type="presParOf" srcId="{C49E9301-7602-4B97-B148-6008BECF5EEB}" destId="{561774B0-508A-440D-A744-0D96BAD73583}" srcOrd="0" destOrd="0" presId="urn:microsoft.com/office/officeart/2008/layout/HexagonCluster"/>
    <dgm:cxn modelId="{3993350C-EF98-4331-B5B4-F2DD20792705}" type="presParOf" srcId="{29A46BCB-DE91-4AA4-A7D0-3E38B1FD35CD}" destId="{78AE6A33-7534-4E23-B38C-2C934D6553EC}" srcOrd="6" destOrd="0" presId="urn:microsoft.com/office/officeart/2008/layout/HexagonCluster"/>
    <dgm:cxn modelId="{065E6CBB-2B05-4DEF-AC67-F4B412011D44}" type="presParOf" srcId="{78AE6A33-7534-4E23-B38C-2C934D6553EC}" destId="{93D7BA13-CF7E-466A-895C-2E6E46A24563}" srcOrd="0" destOrd="0" presId="urn:microsoft.com/office/officeart/2008/layout/HexagonCluster"/>
    <dgm:cxn modelId="{1DE9527E-3C43-4711-A541-9A6C5B98C8BE}" type="presParOf" srcId="{29A46BCB-DE91-4AA4-A7D0-3E38B1FD35CD}" destId="{485C0CF1-321E-44AC-AFD3-5381548FAAEA}" srcOrd="7" destOrd="0" presId="urn:microsoft.com/office/officeart/2008/layout/HexagonCluster"/>
    <dgm:cxn modelId="{433F9D3B-6EDB-4965-8157-BCF5AE43C040}" type="presParOf" srcId="{485C0CF1-321E-44AC-AFD3-5381548FAAEA}" destId="{B6E206A4-EB1B-40B2-8A1A-048D913BC029}" srcOrd="0" destOrd="0" presId="urn:microsoft.com/office/officeart/2008/layout/HexagonCluster"/>
    <dgm:cxn modelId="{73580D54-906A-447A-ACA8-AEF2941213F0}" type="presParOf" srcId="{29A46BCB-DE91-4AA4-A7D0-3E38B1FD35CD}" destId="{5B6CA52C-7B34-4083-8F41-47C69C40E6D6}" srcOrd="8" destOrd="0" presId="urn:microsoft.com/office/officeart/2008/layout/HexagonCluster"/>
    <dgm:cxn modelId="{CDA98D00-A174-4C19-9AA3-6D5266E2197D}" type="presParOf" srcId="{5B6CA52C-7B34-4083-8F41-47C69C40E6D6}" destId="{DDFF4E70-B556-4F10-A14C-055A25D91FDE}" srcOrd="0" destOrd="0" presId="urn:microsoft.com/office/officeart/2008/layout/HexagonCluster"/>
    <dgm:cxn modelId="{B1F303D7-59D7-40C8-B251-FB7B78D7EB84}" type="presParOf" srcId="{29A46BCB-DE91-4AA4-A7D0-3E38B1FD35CD}" destId="{18B603CB-CC5A-4386-8CE4-99A30FCDBEAF}" srcOrd="9" destOrd="0" presId="urn:microsoft.com/office/officeart/2008/layout/HexagonCluster"/>
    <dgm:cxn modelId="{D54F1242-0194-45D3-A008-FB6E4EB784CD}" type="presParOf" srcId="{18B603CB-CC5A-4386-8CE4-99A30FCDBEAF}" destId="{25F9CDA4-EAD2-49EC-96C7-66D2158F2E91}" srcOrd="0" destOrd="0" presId="urn:microsoft.com/office/officeart/2008/layout/HexagonCluster"/>
    <dgm:cxn modelId="{20876467-8FD8-4CDA-8D3D-B06CC221A63D}" type="presParOf" srcId="{29A46BCB-DE91-4AA4-A7D0-3E38B1FD35CD}" destId="{A1BE1DFE-F1A7-4955-A462-7544E27B2375}" srcOrd="10" destOrd="0" presId="urn:microsoft.com/office/officeart/2008/layout/HexagonCluster"/>
    <dgm:cxn modelId="{27364835-497F-4B89-9865-3E0EA345BB84}" type="presParOf" srcId="{A1BE1DFE-F1A7-4955-A462-7544E27B2375}" destId="{615FB2B6-7BA7-47C5-9FCE-CC406D68F693}" srcOrd="0" destOrd="0" presId="urn:microsoft.com/office/officeart/2008/layout/HexagonCluster"/>
    <dgm:cxn modelId="{DC01EEAE-A549-4DDA-97EA-62C2C37986F1}" type="presParOf" srcId="{29A46BCB-DE91-4AA4-A7D0-3E38B1FD35CD}" destId="{2A5C1BD8-8F79-4E81-A30F-7CCDC55B7C22}" srcOrd="11" destOrd="0" presId="urn:microsoft.com/office/officeart/2008/layout/HexagonCluster"/>
    <dgm:cxn modelId="{96CC1F0C-DEFA-462E-874C-E31AB54D5279}" type="presParOf" srcId="{2A5C1BD8-8F79-4E81-A30F-7CCDC55B7C22}" destId="{9F3BC263-812D-4062-949D-892F664A6096}" srcOrd="0" destOrd="0" presId="urn:microsoft.com/office/officeart/2008/layout/HexagonCluster"/>
    <dgm:cxn modelId="{4E6C22CC-B17E-4848-A7BD-DEEB7D8DEB62}" type="presParOf" srcId="{29A46BCB-DE91-4AA4-A7D0-3E38B1FD35CD}" destId="{D57B3F60-F96F-4042-8A45-7AEA26C17F2C}" srcOrd="12" destOrd="0" presId="urn:microsoft.com/office/officeart/2008/layout/HexagonCluster"/>
    <dgm:cxn modelId="{6E0D766E-1522-49BE-884A-D0B7B786190D}" type="presParOf" srcId="{D57B3F60-F96F-4042-8A45-7AEA26C17F2C}" destId="{D8891455-DF32-4CD5-AB27-C7F4DF36EC9A}" srcOrd="0" destOrd="0" presId="urn:microsoft.com/office/officeart/2008/layout/HexagonCluster"/>
    <dgm:cxn modelId="{0D115D32-B200-41C5-96BB-671191EF75FA}" type="presParOf" srcId="{29A46BCB-DE91-4AA4-A7D0-3E38B1FD35CD}" destId="{7D3143AC-AAB7-41DC-A496-377599CF2F20}" srcOrd="13" destOrd="0" presId="urn:microsoft.com/office/officeart/2008/layout/HexagonCluster"/>
    <dgm:cxn modelId="{D05AE993-9D29-4CE7-B6DF-FE5DEDF55AFB}" type="presParOf" srcId="{7D3143AC-AAB7-41DC-A496-377599CF2F20}" destId="{116D1368-C07A-48C8-90BC-BE7C8986B481}" srcOrd="0" destOrd="0" presId="urn:microsoft.com/office/officeart/2008/layout/HexagonCluster"/>
    <dgm:cxn modelId="{BFBDC88D-1039-46F1-9EEC-0011981AD976}" type="presParOf" srcId="{29A46BCB-DE91-4AA4-A7D0-3E38B1FD35CD}" destId="{F6E88176-F390-420B-8EBB-303905759B2C}" srcOrd="14" destOrd="0" presId="urn:microsoft.com/office/officeart/2008/layout/HexagonCluster"/>
    <dgm:cxn modelId="{A4A2FC13-7265-46AD-937D-1D7482FE8108}" type="presParOf" srcId="{F6E88176-F390-420B-8EBB-303905759B2C}" destId="{DCF48190-AF3A-4083-80E4-F7381DA1CBF6}" srcOrd="0" destOrd="0" presId="urn:microsoft.com/office/officeart/2008/layout/HexagonCluster"/>
    <dgm:cxn modelId="{EC3E3D60-424E-44A8-B5FD-19ABF22B3A61}" type="presParOf" srcId="{29A46BCB-DE91-4AA4-A7D0-3E38B1FD35CD}" destId="{56400CB8-D52C-41E0-91EA-A5C1B2AAC2C4}" srcOrd="15" destOrd="0" presId="urn:microsoft.com/office/officeart/2008/layout/HexagonCluster"/>
    <dgm:cxn modelId="{3C224A46-F8F5-4021-93A0-AE461E5FA069}" type="presParOf" srcId="{56400CB8-D52C-41E0-91EA-A5C1B2AAC2C4}" destId="{E4691E4A-C3B7-4FA1-8B1D-2FB229CB50AA}"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BEDF5-2FC0-431C-A762-274CB96ED7B8}">
      <dsp:nvSpPr>
        <dsp:cNvPr id="0" name=""/>
        <dsp:cNvSpPr/>
      </dsp:nvSpPr>
      <dsp:spPr>
        <a:xfrm>
          <a:off x="1517443" y="4247997"/>
          <a:ext cx="1787543" cy="1534400"/>
        </a:xfrm>
        <a:prstGeom prst="hexagon">
          <a:avLst>
            <a:gd name="adj" fmla="val 25000"/>
            <a:gd name="vf" fmla="val 115470"/>
          </a:avLst>
        </a:prstGeom>
        <a:solidFill>
          <a:schemeClr val="accent2">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spc="-150">
              <a:latin typeface="Lato Light" panose="020F0502020204030203" pitchFamily="34" charset="0"/>
              <a:ea typeface="Lato Light" panose="020F0502020204030203" pitchFamily="34" charset="0"/>
              <a:cs typeface="Lato Light" panose="020F0502020204030203" pitchFamily="34" charset="0"/>
            </a:rPr>
            <a:t>Quá độ gián tiếp</a:t>
          </a:r>
          <a:endParaRPr lang="en-US" sz="2400" b="1" kern="1200" spc="-150"/>
        </a:p>
      </dsp:txBody>
      <dsp:txXfrm>
        <a:off x="1794272" y="4485622"/>
        <a:ext cx="1233885" cy="1059150"/>
      </dsp:txXfrm>
    </dsp:sp>
    <dsp:sp modelId="{BF95B13C-9277-42F5-BD95-8DDBC6B35DE1}">
      <dsp:nvSpPr>
        <dsp:cNvPr id="0" name=""/>
        <dsp:cNvSpPr/>
      </dsp:nvSpPr>
      <dsp:spPr>
        <a:xfrm>
          <a:off x="1573353" y="4926035"/>
          <a:ext cx="208678" cy="179945"/>
        </a:xfrm>
        <a:prstGeom prst="hexagon">
          <a:avLst>
            <a:gd name="adj" fmla="val 25000"/>
            <a:gd name="vf" fmla="val 115470"/>
          </a:avLst>
        </a:prstGeom>
        <a:solidFill>
          <a:schemeClr val="l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9BE47F5E-8D43-4592-83D9-809512072D66}">
      <dsp:nvSpPr>
        <dsp:cNvPr id="0" name=""/>
        <dsp:cNvSpPr/>
      </dsp:nvSpPr>
      <dsp:spPr>
        <a:xfrm>
          <a:off x="0" y="3413925"/>
          <a:ext cx="1787543" cy="1534400"/>
        </a:xfrm>
        <a:prstGeom prst="hexagon">
          <a:avLst>
            <a:gd name="adj" fmla="val 25000"/>
            <a:gd name="vf" fmla="val 115470"/>
          </a:avLst>
        </a:prstGeom>
        <a:solidFill>
          <a:schemeClr val="lt1">
            <a:alpha val="9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EEF06B09-4088-47B7-A6C6-36B683C1D03A}">
      <dsp:nvSpPr>
        <dsp:cNvPr id="0" name=""/>
        <dsp:cNvSpPr/>
      </dsp:nvSpPr>
      <dsp:spPr>
        <a:xfrm>
          <a:off x="1210332" y="4735552"/>
          <a:ext cx="208678" cy="179945"/>
        </a:xfrm>
        <a:prstGeom prst="hexagon">
          <a:avLst>
            <a:gd name="adj" fmla="val 25000"/>
            <a:gd name="vf" fmla="val 115470"/>
          </a:avLst>
        </a:prstGeom>
        <a:solidFill>
          <a:schemeClr val="l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64E44615-7DA3-4C86-B1E1-2B35FBA3A60F}">
      <dsp:nvSpPr>
        <dsp:cNvPr id="0" name=""/>
        <dsp:cNvSpPr/>
      </dsp:nvSpPr>
      <dsp:spPr>
        <a:xfrm>
          <a:off x="3033312" y="3402172"/>
          <a:ext cx="1787543" cy="1534400"/>
        </a:xfrm>
        <a:prstGeom prst="hexagon">
          <a:avLst>
            <a:gd name="adj" fmla="val 25000"/>
            <a:gd name="vf" fmla="val 115470"/>
          </a:avLst>
        </a:prstGeom>
        <a:solidFill>
          <a:schemeClr val="accent2">
            <a:hueOff val="-485121"/>
            <a:satOff val="-27976"/>
            <a:lumOff val="2876"/>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US" sz="2000" b="1" kern="1200" spc="-150">
              <a:latin typeface="Lato Light" panose="020F0502020204030203" pitchFamily="34" charset="0"/>
              <a:ea typeface="Lato Light" panose="020F0502020204030203" pitchFamily="34" charset="0"/>
              <a:cs typeface="Lato Light" panose="020F0502020204030203" pitchFamily="34" charset="0"/>
            </a:rPr>
            <a:t>Chiến tranh và hậu quả chiến tranh</a:t>
          </a:r>
          <a:endParaRPr lang="en-US" sz="2000" b="1" kern="1200" spc="-150"/>
        </a:p>
      </dsp:txBody>
      <dsp:txXfrm>
        <a:off x="3310141" y="3639797"/>
        <a:ext cx="1233885" cy="1059150"/>
      </dsp:txXfrm>
    </dsp:sp>
    <dsp:sp modelId="{561774B0-508A-440D-A744-0D96BAD73583}">
      <dsp:nvSpPr>
        <dsp:cNvPr id="0" name=""/>
        <dsp:cNvSpPr/>
      </dsp:nvSpPr>
      <dsp:spPr>
        <a:xfrm>
          <a:off x="4257819" y="4722178"/>
          <a:ext cx="208678" cy="179945"/>
        </a:xfrm>
        <a:prstGeom prst="hexagon">
          <a:avLst>
            <a:gd name="adj" fmla="val 25000"/>
            <a:gd name="vf" fmla="val 115470"/>
          </a:avLst>
        </a:prstGeom>
        <a:solidFill>
          <a:schemeClr val="l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93D7BA13-CF7E-466A-895C-2E6E46A24563}">
      <dsp:nvSpPr>
        <dsp:cNvPr id="0" name=""/>
        <dsp:cNvSpPr/>
      </dsp:nvSpPr>
      <dsp:spPr>
        <a:xfrm>
          <a:off x="4557055" y="4245566"/>
          <a:ext cx="1787543" cy="1534400"/>
        </a:xfrm>
        <a:prstGeom prst="hexagon">
          <a:avLst>
            <a:gd name="adj" fmla="val 25000"/>
            <a:gd name="vf" fmla="val 115470"/>
          </a:avLst>
        </a:prstGeom>
        <a:solidFill>
          <a:schemeClr val="lt1">
            <a:alpha val="9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B6E206A4-EB1B-40B2-8A1A-048D913BC029}">
      <dsp:nvSpPr>
        <dsp:cNvPr id="0" name=""/>
        <dsp:cNvSpPr/>
      </dsp:nvSpPr>
      <dsp:spPr>
        <a:xfrm>
          <a:off x="4598004" y="4932925"/>
          <a:ext cx="208678" cy="179945"/>
        </a:xfrm>
        <a:prstGeom prst="hexagon">
          <a:avLst>
            <a:gd name="adj" fmla="val 25000"/>
            <a:gd name="vf" fmla="val 115470"/>
          </a:avLst>
        </a:prstGeom>
        <a:solidFill>
          <a:schemeClr val="l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DDFF4E70-B556-4F10-A14C-055A25D91FDE}">
      <dsp:nvSpPr>
        <dsp:cNvPr id="0" name=""/>
        <dsp:cNvSpPr/>
      </dsp:nvSpPr>
      <dsp:spPr>
        <a:xfrm>
          <a:off x="1517443" y="2575395"/>
          <a:ext cx="1787543" cy="1534400"/>
        </a:xfrm>
        <a:prstGeom prst="hexagon">
          <a:avLst>
            <a:gd name="adj" fmla="val 25000"/>
            <a:gd name="vf" fmla="val 115470"/>
          </a:avLst>
        </a:prstGeom>
        <a:solidFill>
          <a:schemeClr val="accent2">
            <a:hueOff val="-970242"/>
            <a:satOff val="-55952"/>
            <a:lumOff val="5752"/>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US" sz="2000" b="1" kern="1200" spc="-150">
              <a:solidFill>
                <a:schemeClr val="bg1"/>
              </a:solidFill>
              <a:latin typeface="Lato Light" panose="020F0502020204030203" pitchFamily="34" charset="0"/>
              <a:ea typeface="Lato Light" panose="020F0502020204030203" pitchFamily="34" charset="0"/>
              <a:cs typeface="Lato Light" panose="020F0502020204030203" pitchFamily="34" charset="0"/>
            </a:rPr>
            <a:t>Nông nghiệp, nghèo nàn, lạc hậu</a:t>
          </a:r>
          <a:endParaRPr lang="en-US" sz="2000" b="1" kern="1200" spc="-150">
            <a:solidFill>
              <a:schemeClr val="bg1"/>
            </a:solidFill>
          </a:endParaRPr>
        </a:p>
      </dsp:txBody>
      <dsp:txXfrm>
        <a:off x="1794272" y="2813020"/>
        <a:ext cx="1233885" cy="1059150"/>
      </dsp:txXfrm>
    </dsp:sp>
    <dsp:sp modelId="{25F9CDA4-EAD2-49EC-96C7-66D2158F2E91}">
      <dsp:nvSpPr>
        <dsp:cNvPr id="0" name=""/>
        <dsp:cNvSpPr/>
      </dsp:nvSpPr>
      <dsp:spPr>
        <a:xfrm>
          <a:off x="2734076" y="2607008"/>
          <a:ext cx="208678" cy="179945"/>
        </a:xfrm>
        <a:prstGeom prst="hexagon">
          <a:avLst>
            <a:gd name="adj" fmla="val 25000"/>
            <a:gd name="vf" fmla="val 115470"/>
          </a:avLst>
        </a:prstGeom>
        <a:solidFill>
          <a:schemeClr val="l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615FB2B6-7BA7-47C5-9FCE-CC406D68F693}">
      <dsp:nvSpPr>
        <dsp:cNvPr id="0" name=""/>
        <dsp:cNvSpPr/>
      </dsp:nvSpPr>
      <dsp:spPr>
        <a:xfrm>
          <a:off x="3033312" y="1729570"/>
          <a:ext cx="1787543" cy="1534400"/>
        </a:xfrm>
        <a:prstGeom prst="hexagon">
          <a:avLst>
            <a:gd name="adj" fmla="val 25000"/>
            <a:gd name="vf" fmla="val 115470"/>
          </a:avLst>
        </a:prstGeom>
        <a:solidFill>
          <a:schemeClr val="lt1">
            <a:alpha val="9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9F3BC263-812D-4062-949D-892F664A6096}">
      <dsp:nvSpPr>
        <dsp:cNvPr id="0" name=""/>
        <dsp:cNvSpPr/>
      </dsp:nvSpPr>
      <dsp:spPr>
        <a:xfrm>
          <a:off x="3074260" y="2409635"/>
          <a:ext cx="208678" cy="179945"/>
        </a:xfrm>
        <a:prstGeom prst="hexagon">
          <a:avLst>
            <a:gd name="adj" fmla="val 25000"/>
            <a:gd name="vf" fmla="val 115470"/>
          </a:avLst>
        </a:prstGeom>
        <a:solidFill>
          <a:schemeClr val="l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D8891455-DF32-4CD5-AB27-C7F4DF36EC9A}">
      <dsp:nvSpPr>
        <dsp:cNvPr id="0" name=""/>
        <dsp:cNvSpPr/>
      </dsp:nvSpPr>
      <dsp:spPr>
        <a:xfrm>
          <a:off x="4557055" y="2572964"/>
          <a:ext cx="1787543" cy="1534400"/>
        </a:xfrm>
        <a:prstGeom prst="hexagon">
          <a:avLst>
            <a:gd name="adj" fmla="val 25000"/>
            <a:gd name="vf" fmla="val 115470"/>
          </a:avLst>
        </a:prstGeom>
        <a:solidFill>
          <a:schemeClr val="accent2">
            <a:hueOff val="-1455363"/>
            <a:satOff val="-83928"/>
            <a:lumOff val="862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spc="-150">
              <a:latin typeface="Lato Light" panose="020F0502020204030203" pitchFamily="34" charset="0"/>
              <a:ea typeface="Lato Light" panose="020F0502020204030203" pitchFamily="34" charset="0"/>
              <a:cs typeface="Lato Light" panose="020F0502020204030203" pitchFamily="34" charset="0"/>
            </a:rPr>
            <a:t>Đất nước </a:t>
          </a:r>
        </a:p>
        <a:p>
          <a:pPr marL="0" lvl="0" indent="0" algn="ctr" defTabSz="1066800">
            <a:lnSpc>
              <a:spcPct val="90000"/>
            </a:lnSpc>
            <a:spcBef>
              <a:spcPct val="0"/>
            </a:spcBef>
            <a:spcAft>
              <a:spcPct val="35000"/>
            </a:spcAft>
            <a:buNone/>
          </a:pPr>
          <a:r>
            <a:rPr lang="en-US" sz="2400" b="1" kern="1200" spc="-150">
              <a:latin typeface="Lato Light" panose="020F0502020204030203" pitchFamily="34" charset="0"/>
              <a:ea typeface="Lato Light" panose="020F0502020204030203" pitchFamily="34" charset="0"/>
              <a:cs typeface="Lato Light" panose="020F0502020204030203" pitchFamily="34" charset="0"/>
            </a:rPr>
            <a:t>chia cắt</a:t>
          </a:r>
          <a:endParaRPr lang="en-US" sz="2400" b="1" kern="1200" spc="-150"/>
        </a:p>
      </dsp:txBody>
      <dsp:txXfrm>
        <a:off x="4833884" y="2810589"/>
        <a:ext cx="1233885" cy="1059150"/>
      </dsp:txXfrm>
    </dsp:sp>
    <dsp:sp modelId="{116D1368-C07A-48C8-90BC-BE7C8986B481}">
      <dsp:nvSpPr>
        <dsp:cNvPr id="0" name=""/>
        <dsp:cNvSpPr/>
      </dsp:nvSpPr>
      <dsp:spPr>
        <a:xfrm>
          <a:off x="6094186" y="3250191"/>
          <a:ext cx="208678" cy="179945"/>
        </a:xfrm>
        <a:prstGeom prst="hexagon">
          <a:avLst>
            <a:gd name="adj" fmla="val 25000"/>
            <a:gd name="vf" fmla="val 115470"/>
          </a:avLst>
        </a:prstGeom>
        <a:solidFill>
          <a:schemeClr val="l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DCF48190-AF3A-4083-80E4-F7381DA1CBF6}">
      <dsp:nvSpPr>
        <dsp:cNvPr id="0" name=""/>
        <dsp:cNvSpPr/>
      </dsp:nvSpPr>
      <dsp:spPr>
        <a:xfrm>
          <a:off x="6087099" y="3416357"/>
          <a:ext cx="1787543" cy="1534400"/>
        </a:xfrm>
        <a:prstGeom prst="hexagon">
          <a:avLst>
            <a:gd name="adj" fmla="val 25000"/>
            <a:gd name="vf" fmla="val 115470"/>
          </a:avLst>
        </a:prstGeom>
        <a:solidFill>
          <a:schemeClr val="lt1">
            <a:alpha val="9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 modelId="{E4691E4A-C3B7-4FA1-8B1D-2FB229CB50AA}">
      <dsp:nvSpPr>
        <dsp:cNvPr id="0" name=""/>
        <dsp:cNvSpPr/>
      </dsp:nvSpPr>
      <dsp:spPr>
        <a:xfrm>
          <a:off x="6447757" y="3443511"/>
          <a:ext cx="208678" cy="179945"/>
        </a:xfrm>
        <a:prstGeom prst="hexagon">
          <a:avLst>
            <a:gd name="adj" fmla="val 25000"/>
            <a:gd name="vf" fmla="val 115470"/>
          </a:avLst>
        </a:prstGeom>
        <a:solidFill>
          <a:schemeClr val="l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67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6090568" y="0"/>
            <a:ext cx="6101433" cy="6858032"/>
          </a:xfrm>
          <a:prstGeom prst="rect">
            <a:avLst/>
          </a:prstGeom>
          <a:noFill/>
          <a:ln>
            <a:noFill/>
          </a:ln>
        </p:spPr>
      </p:pic>
      <p:sp>
        <p:nvSpPr>
          <p:cNvPr id="14" name="Google Shape;14;p3"/>
          <p:cNvSpPr/>
          <p:nvPr/>
        </p:nvSpPr>
        <p:spPr>
          <a:xfrm>
            <a:off x="0" y="-200"/>
            <a:ext cx="70676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ctrTitle"/>
          </p:nvPr>
        </p:nvSpPr>
        <p:spPr>
          <a:xfrm>
            <a:off x="914400" y="3838333"/>
            <a:ext cx="52196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6" name="Google Shape;16;p3"/>
          <p:cNvSpPr txBox="1">
            <a:spLocks noGrp="1"/>
          </p:cNvSpPr>
          <p:nvPr>
            <p:ph type="subTitle" idx="1"/>
          </p:nvPr>
        </p:nvSpPr>
        <p:spPr>
          <a:xfrm>
            <a:off x="914400" y="5310739"/>
            <a:ext cx="52196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endParaRPr/>
          </a:p>
        </p:txBody>
      </p:sp>
    </p:spTree>
    <p:extLst>
      <p:ext uri="{BB962C8B-B14F-4D97-AF65-F5344CB8AC3E}">
        <p14:creationId xmlns:p14="http://schemas.microsoft.com/office/powerpoint/2010/main" val="312619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34" name="Google Shape;34;p7"/>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653033"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6" name="Google Shape;36;p7"/>
          <p:cNvSpPr txBox="1">
            <a:spLocks noGrp="1"/>
          </p:cNvSpPr>
          <p:nvPr>
            <p:ph type="body" idx="2"/>
          </p:nvPr>
        </p:nvSpPr>
        <p:spPr>
          <a:xfrm>
            <a:off x="3220181"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7" name="Google Shape;37;p7"/>
          <p:cNvSpPr txBox="1">
            <a:spLocks noGrp="1"/>
          </p:cNvSpPr>
          <p:nvPr>
            <p:ph type="body" idx="3"/>
          </p:nvPr>
        </p:nvSpPr>
        <p:spPr>
          <a:xfrm>
            <a:off x="5787329"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8" name="Google Shape;38;p7"/>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0192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17/06/relationships/model3d" Target="../media/model3d6.glb"/><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8.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99490" marR="816610" algn="ctr">
              <a:lnSpc>
                <a:spcPct val="115000"/>
              </a:lnSpc>
              <a:spcBef>
                <a:spcPts val="0"/>
              </a:spcBef>
            </a:pPr>
            <a:r>
              <a:rPr lang="en-US" sz="2800" b="1" spc="3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3 </a:t>
            </a:r>
          </a:p>
          <a:p>
            <a:pPr marL="999490" marR="81661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p>
          <a:p>
            <a:pPr marL="999490" marR="81661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độc lập dân tộc và chủ nghĩa xã hội (tiếp)</a:t>
            </a:r>
            <a:endPar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US">
                <a:latin typeface="ZapfChancery-Medium" panose="00000400000000000000" pitchFamily="2" charset="0"/>
                <a:ea typeface="ZapfChancery-Medium" panose="00000400000000000000" pitchFamily="2" charset="0"/>
                <a:cs typeface="ZapfChancery-Medium" panose="00000400000000000000" pitchFamily="2" charset="0"/>
              </a:rPr>
              <a:t>Nội dung chương 3 sẽ g</a:t>
            </a:r>
            <a:r>
              <a:rPr lang="vi-VN">
                <a:latin typeface="ZapfChancery-Medium" panose="00000400000000000000" pitchFamily="2" charset="0"/>
                <a:ea typeface="ZapfChancery-Medium" panose="00000400000000000000" pitchFamily="2" charset="0"/>
                <a:cs typeface="ZapfChancery-Medium" panose="00000400000000000000" pitchFamily="2" charset="0"/>
              </a:rPr>
              <a:t>iúp cho sinh viên nhận thức được bản chất khoa học, cách mạng và những sáng tạo trong tư tưởng Hồ Chí Minh về độc lập dân tộc và cách mạng giải phóng dân tộc; nắm được tính quy luật của cách mạng Việt Nam: độc lập dân tộc gắn liền với chủ nghĩa xã hội.</a:t>
            </a: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3.1.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độc lập dân tộc</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3.2.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chủ nghĩa xã hội và xây dựng chủ nghĩa xã hội ở việt nam</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3.3.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mối quan hệ giữa độc lập dân tộc và chủ nghĩa xã hội</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3.4.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độc lập dân tộc gắn liền với chủ nghĩa xã hội trong sự nghiệp cách mạng việt nam giai đoạn hiện nay</a:t>
            </a:r>
            <a:endPar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64D-24C0-4152-9E1F-70131D3A241C}"/>
              </a:ext>
            </a:extLst>
          </p:cNvPr>
          <p:cNvSpPr>
            <a:spLocks noGrp="1"/>
          </p:cNvSpPr>
          <p:nvPr>
            <p:ph type="ctrTitle"/>
          </p:nvPr>
        </p:nvSpPr>
        <p:spPr>
          <a:xfrm>
            <a:off x="1985699" y="187463"/>
            <a:ext cx="6690473" cy="1035282"/>
          </a:xfrm>
        </p:spPr>
        <p:txBody>
          <a:bodyPr/>
          <a:lstStyle/>
          <a:p>
            <a:r>
              <a:rPr lang="en-US" sz="5400" dirty="0" err="1"/>
              <a:t>Tài</a:t>
            </a:r>
            <a:r>
              <a:rPr lang="en-US" sz="5400" dirty="0"/>
              <a:t> </a:t>
            </a:r>
            <a:r>
              <a:rPr lang="en-US" sz="5400" dirty="0" err="1"/>
              <a:t>liệu</a:t>
            </a:r>
            <a:r>
              <a:rPr lang="en-US" sz="5400" dirty="0"/>
              <a:t> </a:t>
            </a:r>
            <a:r>
              <a:rPr lang="en-US" sz="5400" dirty="0" err="1"/>
              <a:t>tham</a:t>
            </a:r>
            <a:r>
              <a:rPr lang="en-US" sz="5400" dirty="0"/>
              <a:t> </a:t>
            </a:r>
            <a:r>
              <a:rPr lang="en-US" sz="5400" dirty="0" err="1"/>
              <a:t>khảo</a:t>
            </a:r>
            <a:endParaRPr lang="en-US" sz="5400" dirty="0"/>
          </a:p>
        </p:txBody>
      </p:sp>
      <p:sp>
        <p:nvSpPr>
          <p:cNvPr id="5" name="TextBox 4">
            <a:extLst>
              <a:ext uri="{FF2B5EF4-FFF2-40B4-BE49-F238E27FC236}">
                <a16:creationId xmlns:a16="http://schemas.microsoft.com/office/drawing/2014/main" id="{AB57295E-C77A-471E-A564-CDA3A2F899D4}"/>
              </a:ext>
            </a:extLst>
          </p:cNvPr>
          <p:cNvSpPr txBox="1"/>
          <p:nvPr/>
        </p:nvSpPr>
        <p:spPr>
          <a:xfrm>
            <a:off x="610449" y="1401657"/>
            <a:ext cx="8065723" cy="5089022"/>
          </a:xfrm>
          <a:prstGeom prst="rect">
            <a:avLst/>
          </a:prstGeom>
          <a:noFill/>
        </p:spPr>
        <p:txBody>
          <a:bodyPr wrap="square">
            <a:spAutoFit/>
          </a:bodyPr>
          <a:lstStyle/>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1. Đảng Cộng sản việt Nam: </a:t>
            </a:r>
            <a:r>
              <a:rPr lang="vi-VN" sz="1867" i="1" dirty="0">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a:t>
            </a:r>
            <a:r>
              <a:rPr lang="vi-VN" sz="1867" dirty="0">
                <a:latin typeface="Lato Light" panose="020F0502020204030203" pitchFamily="34" charset="0"/>
                <a:ea typeface="Lato Light" panose="020F0502020204030203" pitchFamily="34" charset="0"/>
                <a:cs typeface="Lato Light" panose="020F0502020204030203" pitchFamily="34" charset="0"/>
              </a:rPr>
              <a:t>, Nxb. Chính trị quốc gia, Hà Nội, 2011.</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2. Đảng Cộng sản Việt Nam - Ban Chấp hành Trung ương - Ban chỉ đạo tổng kết: </a:t>
            </a:r>
            <a:r>
              <a:rPr lang="vi-VN" sz="1867" i="1" dirty="0">
                <a:latin typeface="Lato Light" panose="020F0502020204030203" pitchFamily="34" charset="0"/>
                <a:ea typeface="Lato Light" panose="020F0502020204030203" pitchFamily="34" charset="0"/>
                <a:cs typeface="Lato Light" panose="020F0502020204030203" pitchFamily="34" charset="0"/>
              </a:rPr>
              <a:t>Báo cáo tổng kết một số vấn đề lý luận - thực tiễn qua 30 năm đổi mới</a:t>
            </a:r>
            <a:r>
              <a:rPr lang="vi-VN" sz="1867" dirty="0">
                <a:latin typeface="Lato Light" panose="020F0502020204030203" pitchFamily="34" charset="0"/>
                <a:ea typeface="Lato Light" panose="020F0502020204030203" pitchFamily="34" charset="0"/>
                <a:cs typeface="Lato Light" panose="020F0502020204030203" pitchFamily="34" charset="0"/>
              </a:rPr>
              <a:t>, Nxb. Chính trị quốc gia, Hà Nội, 2015.</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3. Đảng Cộng sản Việt Nam: </a:t>
            </a:r>
            <a:r>
              <a:rPr lang="vi-VN" sz="1867" i="1" dirty="0">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XII</a:t>
            </a:r>
            <a:r>
              <a:rPr lang="vi-VN" sz="1867" dirty="0">
                <a:latin typeface="Lato Light" panose="020F0502020204030203" pitchFamily="34" charset="0"/>
                <a:ea typeface="Lato Light" panose="020F0502020204030203" pitchFamily="34" charset="0"/>
                <a:cs typeface="Lato Light" panose="020F0502020204030203" pitchFamily="34" charset="0"/>
              </a:rPr>
              <a:t>. Nxb. Chính trị quốc gia, Hà Nội, 2016.</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4. Hồ Chí Minh: </a:t>
            </a:r>
            <a:r>
              <a:rPr lang="vi-VN" sz="1867" i="1" dirty="0">
                <a:latin typeface="Lato Light" panose="020F0502020204030203" pitchFamily="34" charset="0"/>
                <a:ea typeface="Lato Light" panose="020F0502020204030203" pitchFamily="34" charset="0"/>
                <a:cs typeface="Lato Light" panose="020F0502020204030203" pitchFamily="34" charset="0"/>
              </a:rPr>
              <a:t>Toàn tập</a:t>
            </a:r>
            <a:r>
              <a:rPr lang="vi-VN" sz="1867" dirty="0">
                <a:latin typeface="Lato Light" panose="020F0502020204030203" pitchFamily="34" charset="0"/>
                <a:ea typeface="Lato Light" panose="020F0502020204030203" pitchFamily="34" charset="0"/>
                <a:cs typeface="Lato Light" panose="020F0502020204030203" pitchFamily="34" charset="0"/>
              </a:rPr>
              <a:t>, các tập 1,2,4,15, Nxb. Chính trị quốc gia, Hà Nội, 2011</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5. V.I.Lênin; </a:t>
            </a:r>
            <a:r>
              <a:rPr lang="vi-VN" sz="1867" i="1" dirty="0">
                <a:latin typeface="Lato Light" panose="020F0502020204030203" pitchFamily="34" charset="0"/>
                <a:ea typeface="Lato Light" panose="020F0502020204030203" pitchFamily="34" charset="0"/>
                <a:cs typeface="Lato Light" panose="020F0502020204030203" pitchFamily="34" charset="0"/>
              </a:rPr>
              <a:t>Toàn tập</a:t>
            </a:r>
            <a:r>
              <a:rPr lang="vi-VN" sz="1867" dirty="0">
                <a:latin typeface="Lato Light" panose="020F0502020204030203" pitchFamily="34" charset="0"/>
                <a:ea typeface="Lato Light" panose="020F0502020204030203" pitchFamily="34" charset="0"/>
                <a:cs typeface="Lato Light" panose="020F0502020204030203" pitchFamily="34" charset="0"/>
              </a:rPr>
              <a:t>, t.42, Nxb. Tiến bộ, Mátxcơva, 1979 - 1981.</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6. C.Mác và Ph.Ăngghen: </a:t>
            </a:r>
            <a:r>
              <a:rPr lang="vi-VN" sz="1867" i="1" dirty="0">
                <a:latin typeface="Lato Light" panose="020F0502020204030203" pitchFamily="34" charset="0"/>
                <a:ea typeface="Lato Light" panose="020F0502020204030203" pitchFamily="34" charset="0"/>
                <a:cs typeface="Lato Light" panose="020F0502020204030203" pitchFamily="34" charset="0"/>
              </a:rPr>
              <a:t>Toàn tập</a:t>
            </a:r>
            <a:r>
              <a:rPr lang="vi-VN" sz="1867" dirty="0">
                <a:latin typeface="Lato Light" panose="020F0502020204030203" pitchFamily="34" charset="0"/>
                <a:ea typeface="Lato Light" panose="020F0502020204030203" pitchFamily="34" charset="0"/>
                <a:cs typeface="Lato Light" panose="020F0502020204030203" pitchFamily="34" charset="0"/>
              </a:rPr>
              <a:t>, t.29, Nxb. Chính trị quốc gia, Hà Nội 2004.</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7. Jean Lacouture: </a:t>
            </a:r>
            <a:r>
              <a:rPr lang="vi-VN" sz="1867" i="1" dirty="0">
                <a:latin typeface="Lato Light" panose="020F0502020204030203" pitchFamily="34" charset="0"/>
                <a:ea typeface="Lato Light" panose="020F0502020204030203" pitchFamily="34" charset="0"/>
                <a:cs typeface="Lato Light" panose="020F0502020204030203" pitchFamily="34" charset="0"/>
              </a:rPr>
              <a:t>Ho Chi Minh</a:t>
            </a:r>
            <a:r>
              <a:rPr lang="vi-VN" sz="1867" dirty="0">
                <a:latin typeface="Lato Light" panose="020F0502020204030203" pitchFamily="34" charset="0"/>
                <a:ea typeface="Lato Light" panose="020F0502020204030203" pitchFamily="34" charset="0"/>
                <a:cs typeface="Lato Light" panose="020F0502020204030203" pitchFamily="34" charset="0"/>
              </a:rPr>
              <a:t>, Ed. Seuil, Paris, 1967</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8. Pierre Brocheux: </a:t>
            </a:r>
            <a:r>
              <a:rPr lang="vi-VN" sz="1867" i="1" dirty="0">
                <a:latin typeface="Lato Light" panose="020F0502020204030203" pitchFamily="34" charset="0"/>
                <a:ea typeface="Lato Light" panose="020F0502020204030203" pitchFamily="34" charset="0"/>
                <a:cs typeface="Lato Light" panose="020F0502020204030203" pitchFamily="34" charset="0"/>
              </a:rPr>
              <a:t>Ho Chi Minh</a:t>
            </a:r>
            <a:r>
              <a:rPr lang="vi-VN" sz="1867" dirty="0">
                <a:latin typeface="Lato Light" panose="020F0502020204030203" pitchFamily="34" charset="0"/>
                <a:ea typeface="Lato Light" panose="020F0502020204030203" pitchFamily="34" charset="0"/>
                <a:cs typeface="Lato Light" panose="020F0502020204030203" pitchFamily="34" charset="0"/>
              </a:rPr>
              <a:t>, Presses des Sciences Politiques, Paris, 2000</a:t>
            </a:r>
            <a:endParaRPr lang="en-US" sz="1867"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3" name="Picture 2">
            <a:extLst>
              <a:ext uri="{FF2B5EF4-FFF2-40B4-BE49-F238E27FC236}">
                <a16:creationId xmlns:a16="http://schemas.microsoft.com/office/drawing/2014/main" id="{54931FEA-AEF2-161E-493D-01B9745B3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pic>
        <p:nvPicPr>
          <p:cNvPr id="4" name="Picture 3" descr="C:\Users\QUOC HUY\Desktop\Logo_Đại_học_FPT.png">
            <a:extLst>
              <a:ext uri="{FF2B5EF4-FFF2-40B4-BE49-F238E27FC236}">
                <a16:creationId xmlns:a16="http://schemas.microsoft.com/office/drawing/2014/main" id="{F8DE6636-87C8-AAB6-A3CC-F33E3643DC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87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1"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0" name="Google Shape;81;p16"/>
          <p:cNvSpPr txBox="1">
            <a:spLocks noGrp="1"/>
          </p:cNvSpPr>
          <p:nvPr>
            <p:ph type="ctrTitle"/>
          </p:nvPr>
        </p:nvSpPr>
        <p:spPr>
          <a:xfrm>
            <a:off x="3529398" y="1679346"/>
            <a:ext cx="6517082" cy="1493133"/>
          </a:xfrm>
          <a:prstGeom prst="rect">
            <a:avLst/>
          </a:prstGeom>
        </p:spPr>
        <p:txBody>
          <a:bodyPr spcFirstLastPara="1" vert="horz" wrap="square" lIns="121900" tIns="121900" rIns="121900" bIns="121900" rtlCol="0" anchor="b" anchorCtr="0">
            <a:noAutofit/>
          </a:bodyPr>
          <a:lstStyle/>
          <a:p>
            <a:pPr algn="just"/>
            <a:r>
              <a:rPr lang="en" sz="2400" b="1" spc="3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3.2. Tư </a:t>
            </a:r>
            <a:r>
              <a:rPr lang="en" sz="2400" b="1" spc="3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 Hồ Chí Minh về chủ nghĩa xã hội và xây dựng chủ nghĩa xã hội ở Việt Nam</a:t>
            </a:r>
            <a:endParaRPr sz="2400" b="1" spc="3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Google Shape;82;p16">
            <a:extLst>
              <a:ext uri="{FF2B5EF4-FFF2-40B4-BE49-F238E27FC236}">
                <a16:creationId xmlns:a16="http://schemas.microsoft.com/office/drawing/2014/main" id="{356440B0-0EBD-77C0-629E-AA82E338B03F}"/>
              </a:ext>
            </a:extLst>
          </p:cNvPr>
          <p:cNvSpPr txBox="1">
            <a:spLocks noGrp="1"/>
          </p:cNvSpPr>
          <p:nvPr>
            <p:ph type="subTitle" idx="1"/>
          </p:nvPr>
        </p:nvSpPr>
        <p:spPr>
          <a:xfrm>
            <a:off x="4016512" y="2965752"/>
            <a:ext cx="6347404" cy="1046400"/>
          </a:xfrm>
          <a:prstGeom prst="rect">
            <a:avLst/>
          </a:prstGeom>
        </p:spPr>
        <p:txBody>
          <a:bodyPr spcFirstLastPara="1" vert="horz" wrap="square" lIns="121900" tIns="121900" rIns="121900" bIns="121900" rtlCol="0" anchor="t" anchorCtr="0">
            <a:noAutofit/>
          </a:bodyPr>
          <a:lstStyle/>
          <a:p>
            <a:pPr marL="0" indent="0"/>
            <a:r>
              <a:rPr lang="e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3.2.2. tư tưởng Hồ Chí Minh về thời kỳ quá độ đi lên chủ nghĩa xã hội ở Việt Nam</a:t>
            </a:r>
            <a:endParaRPr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FE45-8567-4537-8560-898892B05939}"/>
              </a:ext>
            </a:extLst>
          </p:cNvPr>
          <p:cNvSpPr>
            <a:spLocks noGrp="1"/>
          </p:cNvSpPr>
          <p:nvPr>
            <p:ph type="ctrTitle"/>
          </p:nvPr>
        </p:nvSpPr>
        <p:spPr>
          <a:xfrm>
            <a:off x="740857" y="416779"/>
            <a:ext cx="8147992" cy="588340"/>
          </a:xfrm>
        </p:spPr>
        <p:txBody>
          <a:bodyPr/>
          <a:lstStyle/>
          <a:p>
            <a:r>
              <a:rPr lang="vi-VN"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 Tính chất, đặc điểm và nhiệm vụ của thời kỳ quá độ</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Subtitle 2">
            <a:extLst>
              <a:ext uri="{FF2B5EF4-FFF2-40B4-BE49-F238E27FC236}">
                <a16:creationId xmlns:a16="http://schemas.microsoft.com/office/drawing/2014/main" id="{453D83C7-CD23-43B0-838B-CC0FA848AF58}"/>
              </a:ext>
            </a:extLst>
          </p:cNvPr>
          <p:cNvSpPr>
            <a:spLocks noGrp="1"/>
          </p:cNvSpPr>
          <p:nvPr>
            <p:ph type="subTitle" idx="1"/>
          </p:nvPr>
        </p:nvSpPr>
        <p:spPr>
          <a:xfrm>
            <a:off x="1090445" y="1782501"/>
            <a:ext cx="2451407" cy="2916821"/>
          </a:xfrm>
        </p:spPr>
        <p:txBody>
          <a:bodyPr anchor="ctr"/>
          <a:lstStyle/>
          <a:p>
            <a:pPr algn="ctr"/>
            <a:r>
              <a:rPr lang="vi-VN" sz="4800" spc="-150" dirty="0">
                <a:solidFill>
                  <a:srgbClr val="00B0F0"/>
                </a:solidFill>
                <a:latin typeface="Amatic SC" panose="00000500000000000000" pitchFamily="2" charset="-79"/>
                <a:ea typeface="NewCentury-Narrow" panose="020B0500000000000000" pitchFamily="34" charset="0"/>
                <a:cs typeface="Amatic SC" panose="00000500000000000000" pitchFamily="2" charset="-79"/>
              </a:rPr>
              <a:t>Tính chất của thời kỳ quá </a:t>
            </a:r>
            <a:r>
              <a:rPr lang="vi-VN" sz="4800" spc="-150">
                <a:solidFill>
                  <a:srgbClr val="00B0F0"/>
                </a:solidFill>
                <a:latin typeface="Amatic SC" panose="00000500000000000000" pitchFamily="2" charset="-79"/>
                <a:ea typeface="NewCentury-Narrow" panose="020B0500000000000000" pitchFamily="34" charset="0"/>
                <a:cs typeface="Amatic SC" panose="00000500000000000000" pitchFamily="2" charset="-79"/>
              </a:rPr>
              <a:t>độ:</a:t>
            </a:r>
            <a:endParaRPr lang="en-US" sz="4800" spc="-150" dirty="0">
              <a:solidFill>
                <a:srgbClr val="00B0F0"/>
              </a:solidFill>
              <a:latin typeface="Amatic SC" panose="00000500000000000000" pitchFamily="2" charset="-79"/>
              <a:ea typeface="NewCentury-Narrow" panose="020B0500000000000000" pitchFamily="34" charset="0"/>
              <a:cs typeface="Amatic SC" panose="00000500000000000000" pitchFamily="2" charset="-79"/>
            </a:endParaRPr>
          </a:p>
        </p:txBody>
      </p:sp>
      <p:grpSp>
        <p:nvGrpSpPr>
          <p:cNvPr id="4" name="Group 3">
            <a:extLst>
              <a:ext uri="{FF2B5EF4-FFF2-40B4-BE49-F238E27FC236}">
                <a16:creationId xmlns:a16="http://schemas.microsoft.com/office/drawing/2014/main" id="{BB0D4BDE-7E6F-4573-E06E-E4250B883E37}"/>
              </a:ext>
            </a:extLst>
          </p:cNvPr>
          <p:cNvGrpSpPr/>
          <p:nvPr/>
        </p:nvGrpSpPr>
        <p:grpSpPr>
          <a:xfrm>
            <a:off x="5142434" y="3755967"/>
            <a:ext cx="4736434" cy="2685254"/>
            <a:chOff x="997837" y="3281606"/>
            <a:chExt cx="4736434" cy="2685254"/>
          </a:xfrm>
        </p:grpSpPr>
        <p:sp>
          <p:nvSpPr>
            <p:cNvPr id="5" name="Oval 4">
              <a:extLst>
                <a:ext uri="{FF2B5EF4-FFF2-40B4-BE49-F238E27FC236}">
                  <a16:creationId xmlns:a16="http://schemas.microsoft.com/office/drawing/2014/main" id="{86AE9CF8-B41C-441C-9DAB-59D980716037}"/>
                </a:ext>
              </a:extLst>
            </p:cNvPr>
            <p:cNvSpPr/>
            <p:nvPr/>
          </p:nvSpPr>
          <p:spPr>
            <a:xfrm>
              <a:off x="997837" y="3429000"/>
              <a:ext cx="2580381" cy="2193646"/>
            </a:xfrm>
            <a:prstGeom prst="ellipse">
              <a:avLst/>
            </a:prstGeom>
            <a:solidFill>
              <a:schemeClr val="accent2"/>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a:solidFill>
                    <a:srgbClr val="FFFF00"/>
                  </a:solidFill>
                  <a:latin typeface="Lato Light" panose="020F0502020204030203" pitchFamily="34" charset="0"/>
                  <a:ea typeface="Lato Light" panose="020F0502020204030203" pitchFamily="34" charset="0"/>
                  <a:cs typeface="Lato Light" panose="020F0502020204030203" pitchFamily="34" charset="0"/>
                </a:rPr>
                <a:t>Xã </a:t>
              </a:r>
              <a:r>
                <a:rPr lang="en-US" sz="2800" b="1" dirty="0" err="1">
                  <a:solidFill>
                    <a:srgbClr val="FFFF00"/>
                  </a:solidFill>
                  <a:latin typeface="Lato Light" panose="020F0502020204030203" pitchFamily="34" charset="0"/>
                  <a:ea typeface="Lato Light" panose="020F0502020204030203" pitchFamily="34" charset="0"/>
                  <a:cs typeface="Lato Light" panose="020F0502020204030203" pitchFamily="34" charset="0"/>
                </a:rPr>
                <a:t>hội</a:t>
              </a:r>
              <a:r>
                <a:rPr lang="en-US" sz="2800" b="1" dirty="0">
                  <a:solidFill>
                    <a:srgbClr val="FFFF00"/>
                  </a:solidFill>
                  <a:latin typeface="Lato Light" panose="020F0502020204030203" pitchFamily="34" charset="0"/>
                  <a:ea typeface="Lato Light" panose="020F0502020204030203" pitchFamily="34" charset="0"/>
                  <a:cs typeface="Lato Light" panose="020F0502020204030203" pitchFamily="34" charset="0"/>
                </a:rPr>
                <a:t> </a:t>
              </a:r>
              <a:r>
                <a:rPr lang="en-US" sz="2800" b="1" dirty="0" err="1">
                  <a:solidFill>
                    <a:srgbClr val="FFFF00"/>
                  </a:solidFill>
                  <a:latin typeface="Lato Light" panose="020F0502020204030203" pitchFamily="34" charset="0"/>
                  <a:ea typeface="Lato Light" panose="020F0502020204030203" pitchFamily="34" charset="0"/>
                  <a:cs typeface="Lato Light" panose="020F0502020204030203" pitchFamily="34" charset="0"/>
                </a:rPr>
                <a:t>cũ</a:t>
              </a:r>
              <a:r>
                <a:rPr lang="en-US" sz="2800" b="1" dirty="0">
                  <a:solidFill>
                    <a:srgbClr val="FFFF00"/>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7" name="Oval 6">
              <a:extLst>
                <a:ext uri="{FF2B5EF4-FFF2-40B4-BE49-F238E27FC236}">
                  <a16:creationId xmlns:a16="http://schemas.microsoft.com/office/drawing/2014/main" id="{8D33B50A-8DEC-4BC7-9090-B290A773D8C9}"/>
                </a:ext>
              </a:extLst>
            </p:cNvPr>
            <p:cNvSpPr/>
            <p:nvPr/>
          </p:nvSpPr>
          <p:spPr>
            <a:xfrm>
              <a:off x="3153887" y="3429000"/>
              <a:ext cx="2580384" cy="2193646"/>
            </a:xfrm>
            <a:prstGeom prst="ellipse">
              <a:avLst/>
            </a:prstGeom>
            <a:solidFill>
              <a:schemeClr val="accent2"/>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a:solidFill>
                    <a:srgbClr val="FFFF00"/>
                  </a:solidFill>
                  <a:latin typeface="Lato Light" panose="020F0502020204030203" pitchFamily="34" charset="0"/>
                  <a:ea typeface="Lato Light" panose="020F0502020204030203" pitchFamily="34" charset="0"/>
                  <a:cs typeface="Lato Light" panose="020F0502020204030203" pitchFamily="34" charset="0"/>
                </a:rPr>
                <a:t>Xã </a:t>
              </a:r>
              <a:r>
                <a:rPr lang="en-US" sz="2800" b="1" dirty="0" err="1">
                  <a:solidFill>
                    <a:srgbClr val="FFFF00"/>
                  </a:solidFill>
                  <a:latin typeface="Lato Light" panose="020F0502020204030203" pitchFamily="34" charset="0"/>
                  <a:ea typeface="Lato Light" panose="020F0502020204030203" pitchFamily="34" charset="0"/>
                  <a:cs typeface="Lato Light" panose="020F0502020204030203" pitchFamily="34" charset="0"/>
                </a:rPr>
                <a:t>hội</a:t>
              </a:r>
              <a:r>
                <a:rPr lang="en-US" sz="2800" b="1" dirty="0">
                  <a:solidFill>
                    <a:srgbClr val="FFFF00"/>
                  </a:solidFill>
                  <a:latin typeface="Lato Light" panose="020F0502020204030203" pitchFamily="34" charset="0"/>
                  <a:ea typeface="Lato Light" panose="020F0502020204030203" pitchFamily="34" charset="0"/>
                  <a:cs typeface="Lato Light" panose="020F0502020204030203" pitchFamily="34" charset="0"/>
                </a:rPr>
                <a:t> </a:t>
              </a:r>
              <a:r>
                <a:rPr lang="en-US" sz="2800" b="1" dirty="0" err="1">
                  <a:solidFill>
                    <a:srgbClr val="FFFF00"/>
                  </a:solidFill>
                  <a:latin typeface="Lato Light" panose="020F0502020204030203" pitchFamily="34" charset="0"/>
                  <a:ea typeface="Lato Light" panose="020F0502020204030203" pitchFamily="34" charset="0"/>
                  <a:cs typeface="Lato Light" panose="020F0502020204030203" pitchFamily="34" charset="0"/>
                </a:rPr>
                <a:t>mới</a:t>
              </a:r>
              <a:r>
                <a:rPr lang="en-US" sz="2800" b="1" dirty="0">
                  <a:solidFill>
                    <a:srgbClr val="FFFF00"/>
                  </a:solidFill>
                  <a:latin typeface="Lato Light" panose="020F0502020204030203" pitchFamily="34" charset="0"/>
                  <a:ea typeface="Lato Light" panose="020F0502020204030203" pitchFamily="34" charset="0"/>
                  <a:cs typeface="Lato Light" panose="020F0502020204030203" pitchFamily="34" charset="0"/>
                </a:rPr>
                <a:t> </a:t>
              </a:r>
            </a:p>
          </p:txBody>
        </p:sp>
        <p:sp>
          <p:nvSpPr>
            <p:cNvPr id="8" name="Arrow: Curved Up 7">
              <a:extLst>
                <a:ext uri="{FF2B5EF4-FFF2-40B4-BE49-F238E27FC236}">
                  <a16:creationId xmlns:a16="http://schemas.microsoft.com/office/drawing/2014/main" id="{6516C5C3-BAF1-4582-9280-5944071443D9}"/>
                </a:ext>
              </a:extLst>
            </p:cNvPr>
            <p:cNvSpPr/>
            <p:nvPr/>
          </p:nvSpPr>
          <p:spPr>
            <a:xfrm rot="1220343">
              <a:off x="2392102" y="5205958"/>
              <a:ext cx="2515564" cy="760902"/>
            </a:xfrm>
            <a:prstGeom prst="curvedUpArrow">
              <a:avLst>
                <a:gd name="adj1" fmla="val 25000"/>
                <a:gd name="adj2" fmla="val 50000"/>
                <a:gd name="adj3" fmla="val 31802"/>
              </a:avLst>
            </a:prstGeom>
            <a:solidFill>
              <a:schemeClr val="accent1">
                <a:lumMod val="75000"/>
              </a:schemeClr>
            </a:solidFill>
            <a:ln w="34925">
              <a:solidFill>
                <a:schemeClr val="bg1"/>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prstMaterial="clear"/>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133">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Arrow: Curved Down 8">
              <a:extLst>
                <a:ext uri="{FF2B5EF4-FFF2-40B4-BE49-F238E27FC236}">
                  <a16:creationId xmlns:a16="http://schemas.microsoft.com/office/drawing/2014/main" id="{85C59061-9B5C-4CAE-AF81-3111E6C04F3E}"/>
                </a:ext>
              </a:extLst>
            </p:cNvPr>
            <p:cNvSpPr/>
            <p:nvPr/>
          </p:nvSpPr>
          <p:spPr>
            <a:xfrm rot="1155435">
              <a:off x="2349657" y="3281606"/>
              <a:ext cx="2345803" cy="760902"/>
            </a:xfrm>
            <a:prstGeom prst="curvedDownArrow">
              <a:avLst/>
            </a:prstGeom>
            <a:solidFill>
              <a:schemeClr val="accent1">
                <a:lumMod val="5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prstMaterial="clear"/>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133">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grpSp>
      <p:sp>
        <p:nvSpPr>
          <p:cNvPr id="6" name="Subtitle 2">
            <a:extLst>
              <a:ext uri="{FF2B5EF4-FFF2-40B4-BE49-F238E27FC236}">
                <a16:creationId xmlns:a16="http://schemas.microsoft.com/office/drawing/2014/main" id="{039CF9B7-EEED-0AD5-6A00-EE62BE82A2E4}"/>
              </a:ext>
            </a:extLst>
          </p:cNvPr>
          <p:cNvSpPr txBox="1">
            <a:spLocks/>
          </p:cNvSpPr>
          <p:nvPr/>
        </p:nvSpPr>
        <p:spPr>
          <a:xfrm>
            <a:off x="4078087" y="1942772"/>
            <a:ext cx="3644727" cy="2193646"/>
          </a:xfrm>
          <a:prstGeom prst="rect">
            <a:avLst/>
          </a:prstGeom>
        </p:spPr>
        <p:txBody>
          <a:bodyPr spcFirstLastPara="1" vert="horz" wrap="square" lIns="91425" tIns="91425" rIns="91425" bIns="91425" rtlCol="0" anchor="ctr" anchorCtr="0">
            <a:noAutofit/>
          </a:bodyPr>
          <a:lstStyle>
            <a:lvl1pPr marL="228600" lvl="0"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9pPr>
          </a:lstStyle>
          <a:p>
            <a:pPr marL="457200" lvl="1" indent="0" algn="just">
              <a:lnSpc>
                <a:spcPct val="150000"/>
              </a:lnSpc>
            </a:pPr>
            <a:r>
              <a:rPr lang="vi-VN" sz="2400"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Tính chất của thời kỳ quá độ: Đây là thời kỳ cải biến sâu sắc nhất nhưng phức tạp, lâu dài, khó khăn, gian khổ.</a:t>
            </a:r>
            <a:endParaRPr lang="en-US" sz="2400" spc="-150" dirty="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0" name="Group 9">
            <a:extLst>
              <a:ext uri="{FF2B5EF4-FFF2-40B4-BE49-F238E27FC236}">
                <a16:creationId xmlns:a16="http://schemas.microsoft.com/office/drawing/2014/main" id="{F21CFB65-D8C0-632D-1080-FA032F4D5DED}"/>
              </a:ext>
            </a:extLst>
          </p:cNvPr>
          <p:cNvGrpSpPr/>
          <p:nvPr/>
        </p:nvGrpSpPr>
        <p:grpSpPr>
          <a:xfrm>
            <a:off x="-633627" y="4016416"/>
            <a:ext cx="4002918" cy="2723920"/>
            <a:chOff x="-633627" y="4016416"/>
            <a:chExt cx="4002918" cy="2723920"/>
          </a:xfrm>
        </p:grpSpPr>
        <p:sp>
          <p:nvSpPr>
            <p:cNvPr id="11" name="Freeform: Shape 10">
              <a:extLst>
                <a:ext uri="{FF2B5EF4-FFF2-40B4-BE49-F238E27FC236}">
                  <a16:creationId xmlns:a16="http://schemas.microsoft.com/office/drawing/2014/main" id="{9596CEBF-4A8A-6B45-9E09-713C55D6889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8036E9EE-2E57-BF53-34F8-3AF42CBCCF8A}"/>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3" name="Picture 12" descr="C:\Users\QUOC HUY\Desktop\Logo_Đại_học_FPT.png">
            <a:extLst>
              <a:ext uri="{FF2B5EF4-FFF2-40B4-BE49-F238E27FC236}">
                <a16:creationId xmlns:a16="http://schemas.microsoft.com/office/drawing/2014/main" id="{860CF240-E031-2A05-9572-C19AA2431C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47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53D83C7-CD23-43B0-838B-CC0FA848AF58}"/>
              </a:ext>
            </a:extLst>
          </p:cNvPr>
          <p:cNvSpPr>
            <a:spLocks noGrp="1"/>
          </p:cNvSpPr>
          <p:nvPr>
            <p:ph type="subTitle" idx="1"/>
          </p:nvPr>
        </p:nvSpPr>
        <p:spPr>
          <a:xfrm>
            <a:off x="979458" y="2463339"/>
            <a:ext cx="2939970" cy="2191756"/>
          </a:xfrm>
        </p:spPr>
        <p:txBody>
          <a:bodyPr/>
          <a:lstStyle/>
          <a:p>
            <a:pPr marL="0" indent="609585" algn="ctr">
              <a:lnSpc>
                <a:spcPct val="100000"/>
              </a:lnSpc>
              <a:spcBef>
                <a:spcPts val="400"/>
              </a:spcBef>
              <a:spcAft>
                <a:spcPts val="400"/>
              </a:spcAft>
            </a:pPr>
            <a:r>
              <a:rPr lang="vi-VN" sz="4800" spc="-150" dirty="0">
                <a:solidFill>
                  <a:srgbClr val="00B0F0"/>
                </a:solidFill>
                <a:latin typeface="Amatic SC" panose="00000500000000000000" pitchFamily="2" charset="-79"/>
                <a:ea typeface="NewCentury-Narrow" panose="020B0500000000000000" pitchFamily="34" charset="0"/>
                <a:cs typeface="Amatic SC" panose="00000500000000000000" pitchFamily="2" charset="-79"/>
              </a:rPr>
              <a:t>Đặc điểm </a:t>
            </a:r>
            <a:r>
              <a:rPr lang="vi-VN" sz="4800" spc="-150">
                <a:solidFill>
                  <a:srgbClr val="00B0F0"/>
                </a:solidFill>
                <a:latin typeface="Amatic SC" panose="00000500000000000000" pitchFamily="2" charset="-79"/>
                <a:ea typeface="NewCentury-Narrow" panose="020B0500000000000000" pitchFamily="34" charset="0"/>
                <a:cs typeface="Amatic SC" panose="00000500000000000000" pitchFamily="2" charset="-79"/>
              </a:rPr>
              <a:t>của thời </a:t>
            </a:r>
            <a:r>
              <a:rPr lang="vi-VN" sz="4800" spc="-150" dirty="0">
                <a:solidFill>
                  <a:srgbClr val="00B0F0"/>
                </a:solidFill>
                <a:latin typeface="Amatic SC" panose="00000500000000000000" pitchFamily="2" charset="-79"/>
                <a:ea typeface="NewCentury-Narrow" panose="020B0500000000000000" pitchFamily="34" charset="0"/>
                <a:cs typeface="Amatic SC" panose="00000500000000000000" pitchFamily="2" charset="-79"/>
              </a:rPr>
              <a:t>kỳ quá </a:t>
            </a:r>
            <a:r>
              <a:rPr lang="vi-VN" sz="4800" spc="-150">
                <a:solidFill>
                  <a:srgbClr val="00B0F0"/>
                </a:solidFill>
                <a:latin typeface="Amatic SC" panose="00000500000000000000" pitchFamily="2" charset="-79"/>
                <a:ea typeface="NewCentury-Narrow" panose="020B0500000000000000" pitchFamily="34" charset="0"/>
                <a:cs typeface="Amatic SC" panose="00000500000000000000" pitchFamily="2" charset="-79"/>
              </a:rPr>
              <a:t>độ:</a:t>
            </a:r>
            <a:endParaRPr lang="en-US" sz="4800" spc="-150" dirty="0">
              <a:solidFill>
                <a:srgbClr val="00B0F0"/>
              </a:solidFill>
              <a:latin typeface="Amatic SC" panose="00000500000000000000" pitchFamily="2" charset="-79"/>
              <a:ea typeface="NewCentury-Narrow" panose="020B0500000000000000" pitchFamily="34" charset="0"/>
              <a:cs typeface="Amatic SC" panose="00000500000000000000" pitchFamily="2" charset="-79"/>
            </a:endParaRPr>
          </a:p>
        </p:txBody>
      </p:sp>
      <p:grpSp>
        <p:nvGrpSpPr>
          <p:cNvPr id="11" name="Group 10">
            <a:extLst>
              <a:ext uri="{FF2B5EF4-FFF2-40B4-BE49-F238E27FC236}">
                <a16:creationId xmlns:a16="http://schemas.microsoft.com/office/drawing/2014/main" id="{1D95C985-8240-62DE-3E55-77D9D9B97DEE}"/>
              </a:ext>
            </a:extLst>
          </p:cNvPr>
          <p:cNvGrpSpPr/>
          <p:nvPr/>
        </p:nvGrpSpPr>
        <p:grpSpPr>
          <a:xfrm>
            <a:off x="5266480" y="-1944547"/>
            <a:ext cx="7874643" cy="7511969"/>
            <a:chOff x="515717" y="1231936"/>
            <a:chExt cx="8128000" cy="5125977"/>
          </a:xfrm>
        </p:grpSpPr>
        <p:graphicFrame>
          <p:nvGraphicFramePr>
            <p:cNvPr id="8" name="Diagram 7">
              <a:extLst>
                <a:ext uri="{FF2B5EF4-FFF2-40B4-BE49-F238E27FC236}">
                  <a16:creationId xmlns:a16="http://schemas.microsoft.com/office/drawing/2014/main" id="{896017F1-1C59-F55F-CD1E-19579D504D2A}"/>
                </a:ext>
              </a:extLst>
            </p:cNvPr>
            <p:cNvGraphicFramePr/>
            <p:nvPr>
              <p:extLst>
                <p:ext uri="{D42A27DB-BD31-4B8C-83A1-F6EECF244321}">
                  <p14:modId xmlns:p14="http://schemas.microsoft.com/office/powerpoint/2010/main" val="3055193023"/>
                </p:ext>
              </p:extLst>
            </p:nvPr>
          </p:nvGraphicFramePr>
          <p:xfrm>
            <a:off x="515717" y="1231936"/>
            <a:ext cx="8128000" cy="5125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Oval 8">
              <a:extLst>
                <a:ext uri="{FF2B5EF4-FFF2-40B4-BE49-F238E27FC236}">
                  <a16:creationId xmlns:a16="http://schemas.microsoft.com/office/drawing/2014/main" id="{A5EDB498-D08B-EE2B-A183-CE7F76339C9A}"/>
                </a:ext>
              </a:extLst>
            </p:cNvPr>
            <p:cNvSpPr/>
            <p:nvPr/>
          </p:nvSpPr>
          <p:spPr>
            <a:xfrm>
              <a:off x="960646" y="3518882"/>
              <a:ext cx="1514393" cy="1117208"/>
            </a:xfrm>
            <a:prstGeom prst="ellipse">
              <a:avLst/>
            </a:prstGeom>
            <a:ln>
              <a:solidFill>
                <a:schemeClr val="bg1"/>
              </a:solidFill>
            </a:ln>
            <a:effectLst>
              <a:softEdge rad="1270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solidFill>
                    <a:srgbClr val="FF0000"/>
                  </a:solidFill>
                </a:rPr>
                <a:t>Đặc điểm</a:t>
              </a:r>
            </a:p>
          </p:txBody>
        </p:sp>
      </p:grpSp>
      <p:sp>
        <p:nvSpPr>
          <p:cNvPr id="2" name="Subtitle 2">
            <a:extLst>
              <a:ext uri="{FF2B5EF4-FFF2-40B4-BE49-F238E27FC236}">
                <a16:creationId xmlns:a16="http://schemas.microsoft.com/office/drawing/2014/main" id="{DDBD7879-133D-592E-C977-04CFE981E4CC}"/>
              </a:ext>
            </a:extLst>
          </p:cNvPr>
          <p:cNvSpPr txBox="1">
            <a:spLocks/>
          </p:cNvSpPr>
          <p:nvPr/>
        </p:nvSpPr>
        <p:spPr>
          <a:xfrm>
            <a:off x="4734046" y="3813860"/>
            <a:ext cx="5602146" cy="2191756"/>
          </a:xfrm>
          <a:prstGeom prst="rect">
            <a:avLst/>
          </a:prstGeom>
        </p:spPr>
        <p:txBody>
          <a:bodyPr spcFirstLastPara="1" vert="horz" wrap="square" lIns="91425" tIns="91425" rIns="91425" bIns="91425" rtlCol="0" anchor="ctr" anchorCtr="0">
            <a:noAutofit/>
          </a:bodyPr>
          <a:lstStyle>
            <a:lvl1pPr marL="228600" lvl="0"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chemeClr val="dk2"/>
              </a:buClr>
              <a:buSzPts val="1400"/>
              <a:buFont typeface="Arial" panose="020B0604020202020204" pitchFamily="34" charset="0"/>
              <a:buNone/>
              <a:defRPr sz="1867" kern="1200">
                <a:solidFill>
                  <a:schemeClr val="dk2"/>
                </a:solidFill>
                <a:latin typeface="+mn-lt"/>
                <a:ea typeface="+mn-ea"/>
                <a:cs typeface="+mn-cs"/>
              </a:defRPr>
            </a:lvl9pPr>
          </a:lstStyle>
          <a:p>
            <a:pPr marL="0" indent="609585" algn="just">
              <a:lnSpc>
                <a:spcPct val="107000"/>
              </a:lnSpc>
              <a:spcBef>
                <a:spcPts val="400"/>
              </a:spcBef>
              <a:spcAft>
                <a:spcPts val="400"/>
              </a:spcAft>
            </a:pPr>
            <a:r>
              <a:rPr lang="vi-VN" sz="2400"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Đặc điểm lớn nhất của thời kỳ quà độ ở Việt Nam là từ một nước nông nghiệp lạc hậu tiến thẳng lên chủ nghĩa xã hội, không trải qua giai đoạn phát triển tư bản chủ nghĩa. </a:t>
            </a:r>
            <a:endParaRPr lang="en-US" sz="2400" spc="-15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Hexagon 4">
            <a:extLst>
              <a:ext uri="{FF2B5EF4-FFF2-40B4-BE49-F238E27FC236}">
                <a16:creationId xmlns:a16="http://schemas.microsoft.com/office/drawing/2014/main" id="{E8BA17B5-D89D-CC2A-2755-B92894435B68}"/>
              </a:ext>
            </a:extLst>
          </p:cNvPr>
          <p:cNvSpPr/>
          <p:nvPr/>
        </p:nvSpPr>
        <p:spPr>
          <a:xfrm rot="991031">
            <a:off x="34179" y="-156481"/>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a</a:t>
            </a:r>
          </a:p>
        </p:txBody>
      </p:sp>
      <p:grpSp>
        <p:nvGrpSpPr>
          <p:cNvPr id="4" name="Group 3">
            <a:extLst>
              <a:ext uri="{FF2B5EF4-FFF2-40B4-BE49-F238E27FC236}">
                <a16:creationId xmlns:a16="http://schemas.microsoft.com/office/drawing/2014/main" id="{30B325F8-2C7B-5604-FECE-792C91DDF9D1}"/>
              </a:ext>
            </a:extLst>
          </p:cNvPr>
          <p:cNvGrpSpPr/>
          <p:nvPr/>
        </p:nvGrpSpPr>
        <p:grpSpPr>
          <a:xfrm>
            <a:off x="-633627" y="4016416"/>
            <a:ext cx="4002918" cy="2723920"/>
            <a:chOff x="-633627" y="4016416"/>
            <a:chExt cx="4002918" cy="2723920"/>
          </a:xfrm>
        </p:grpSpPr>
        <p:sp>
          <p:nvSpPr>
            <p:cNvPr id="6" name="Freeform: Shape 5">
              <a:extLst>
                <a:ext uri="{FF2B5EF4-FFF2-40B4-BE49-F238E27FC236}">
                  <a16:creationId xmlns:a16="http://schemas.microsoft.com/office/drawing/2014/main" id="{CEE34F9D-95C6-E954-DFDD-D7FE9526CFAF}"/>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E632E2EC-5F3F-F56A-7D08-9CA3FB6B803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0" name="Picture 9" descr="C:\Users\QUOC HUY\Desktop\Logo_Đại_học_FPT.png">
            <a:extLst>
              <a:ext uri="{FF2B5EF4-FFF2-40B4-BE49-F238E27FC236}">
                <a16:creationId xmlns:a16="http://schemas.microsoft.com/office/drawing/2014/main" id="{08381C0A-39EE-218D-79B9-1A73ACBC76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7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313748-C2A7-D293-E89F-8E7AFC77D538}"/>
              </a:ext>
            </a:extLst>
          </p:cNvPr>
          <p:cNvSpPr txBox="1"/>
          <p:nvPr/>
        </p:nvSpPr>
        <p:spPr>
          <a:xfrm>
            <a:off x="900018" y="545988"/>
            <a:ext cx="9074552" cy="861774"/>
          </a:xfrm>
          <a:prstGeom prst="rect">
            <a:avLst/>
          </a:prstGeom>
          <a:noFill/>
        </p:spPr>
        <p:txBody>
          <a:bodyPr wrap="square">
            <a:spAutoFit/>
          </a:bodyPr>
          <a:lstStyle/>
          <a:p>
            <a:r>
              <a:rPr lang="vi-VN" sz="2500" i="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Đấu tranh cải tạo, xóa bỏ tàn tích của chế độ xã hội cũ, xây dựng các yếu tố mới phù hợp với quy luật tiến lên chủ nghĩa xã hội trên tất cả các lĩnh vực của đời sống; trong đó:</a:t>
            </a:r>
            <a:endParaRPr lang="en-US" sz="25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Google Shape;201;p30">
            <a:extLst>
              <a:ext uri="{FF2B5EF4-FFF2-40B4-BE49-F238E27FC236}">
                <a16:creationId xmlns:a16="http://schemas.microsoft.com/office/drawing/2014/main" id="{DA401EC4-996A-5D6D-9462-4AE234C6CA06}"/>
              </a:ext>
            </a:extLst>
          </p:cNvPr>
          <p:cNvSpPr txBox="1">
            <a:spLocks noGrp="1"/>
          </p:cNvSpPr>
          <p:nvPr>
            <p:ph type="body" idx="1"/>
          </p:nvPr>
        </p:nvSpPr>
        <p:spPr>
          <a:xfrm>
            <a:off x="5021818" y="2749228"/>
            <a:ext cx="3508725" cy="1851200"/>
          </a:xfrm>
          <a:prstGeom prst="rect">
            <a:avLst/>
          </a:prstGeom>
        </p:spPr>
        <p:txBody>
          <a:bodyPr spcFirstLastPara="1" vert="horz" wrap="square" lIns="121900" tIns="121900" rIns="121900" bIns="121900" rtlCol="0" anchor="t" anchorCtr="0">
            <a:noAutofit/>
          </a:bodyPr>
          <a:lstStyle/>
          <a:p>
            <a:pPr marL="0" indent="0" algn="just">
              <a:lnSpc>
                <a:spcPct val="150000"/>
              </a:lnSpc>
              <a:buNone/>
            </a:pPr>
            <a:r>
              <a:rPr lang="en-US" sz="2400" spc="-150">
                <a:latin typeface="NewCentury-Narrow" panose="020B0500000000000000" pitchFamily="34" charset="0"/>
                <a:ea typeface="NewCentury-Narrow" panose="020B0500000000000000" pitchFamily="34" charset="0"/>
                <a:cs typeface="NewCentury-Narrow" panose="020B0500000000000000" pitchFamily="34" charset="0"/>
              </a:rPr>
              <a:t>P</a:t>
            </a:r>
            <a:r>
              <a:rPr lang="vi-VN" sz="2400" spc="-150">
                <a:latin typeface="NewCentury-Narrow" panose="020B0500000000000000" pitchFamily="34" charset="0"/>
                <a:ea typeface="NewCentury-Narrow" panose="020B0500000000000000" pitchFamily="34" charset="0"/>
                <a:cs typeface="NewCentury-Narrow" panose="020B0500000000000000" pitchFamily="34" charset="0"/>
              </a:rPr>
              <a:t>hải </a:t>
            </a:r>
            <a:r>
              <a:rPr lang="vi-VN" sz="2400" spc="-150" dirty="0">
                <a:latin typeface="NewCentury-Narrow" panose="020B0500000000000000" pitchFamily="34" charset="0"/>
                <a:ea typeface="NewCentury-Narrow" panose="020B0500000000000000" pitchFamily="34" charset="0"/>
                <a:cs typeface="NewCentury-Narrow" panose="020B0500000000000000" pitchFamily="34" charset="0"/>
              </a:rPr>
              <a:t>xây dựng được chế độ dân chủ vì đây là bản chất của chủ nghĩa xã hội</a:t>
            </a:r>
            <a:endParaRPr sz="2400" spc="-15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0" name="TextBox 9">
            <a:extLst>
              <a:ext uri="{FF2B5EF4-FFF2-40B4-BE49-F238E27FC236}">
                <a16:creationId xmlns:a16="http://schemas.microsoft.com/office/drawing/2014/main" id="{C59CB12A-DBAE-2FED-9A2D-3D08425301C6}"/>
              </a:ext>
            </a:extLst>
          </p:cNvPr>
          <p:cNvSpPr txBox="1"/>
          <p:nvPr/>
        </p:nvSpPr>
        <p:spPr>
          <a:xfrm>
            <a:off x="562699" y="3106067"/>
            <a:ext cx="3955648" cy="1569660"/>
          </a:xfrm>
          <a:prstGeom prst="rect">
            <a:avLst/>
          </a:prstGeom>
          <a:noFill/>
        </p:spPr>
        <p:txBody>
          <a:bodyPr wrap="square">
            <a:spAutoFit/>
          </a:bodyPr>
          <a:lstStyle/>
          <a:p>
            <a:pPr marL="0" indent="0" algn="ctr">
              <a:buNone/>
            </a:pPr>
            <a:r>
              <a:rPr lang="vi-VN" sz="4800" b="1" spc="-150">
                <a:latin typeface="Amatic SC" panose="00000500000000000000" pitchFamily="2" charset="-79"/>
                <a:ea typeface="Lato Light" panose="020F0502020204030203" pitchFamily="34" charset="0"/>
                <a:cs typeface="Amatic SC" panose="00000500000000000000" pitchFamily="2" charset="-79"/>
              </a:rPr>
              <a:t>Thứ nhất, </a:t>
            </a:r>
            <a:r>
              <a:rPr lang="en-US" sz="4800" b="1" spc="-150">
                <a:latin typeface="Amatic SC" panose="00000500000000000000" pitchFamily="2" charset="-79"/>
                <a:ea typeface="Lato Light" panose="020F0502020204030203" pitchFamily="34" charset="0"/>
                <a:cs typeface="Amatic SC" panose="00000500000000000000" pitchFamily="2" charset="-79"/>
              </a:rPr>
              <a:t> </a:t>
            </a:r>
          </a:p>
          <a:p>
            <a:pPr marL="0" indent="0" algn="ctr">
              <a:buNone/>
            </a:pPr>
            <a:r>
              <a:rPr lang="vi-VN" sz="4800" b="1" spc="-150">
                <a:latin typeface="Amatic SC" panose="00000500000000000000" pitchFamily="2" charset="-79"/>
                <a:ea typeface="Lato Light" panose="020F0502020204030203" pitchFamily="34" charset="0"/>
                <a:cs typeface="Amatic SC" panose="00000500000000000000" pitchFamily="2" charset="-79"/>
              </a:rPr>
              <a:t>Nhiệm vụ</a:t>
            </a:r>
            <a:r>
              <a:rPr lang="en-US" sz="4800" b="1" spc="-150">
                <a:latin typeface="Amatic SC" panose="00000500000000000000" pitchFamily="2" charset="-79"/>
                <a:ea typeface="Lato Light" panose="020F0502020204030203" pitchFamily="34" charset="0"/>
                <a:cs typeface="Amatic SC" panose="00000500000000000000" pitchFamily="2" charset="-79"/>
              </a:rPr>
              <a:t> </a:t>
            </a:r>
            <a:r>
              <a:rPr lang="vi-VN" sz="4800" b="1" spc="-150">
                <a:latin typeface="Amatic SC" panose="00000500000000000000" pitchFamily="2" charset="-79"/>
                <a:ea typeface="Lato Light" panose="020F0502020204030203" pitchFamily="34" charset="0"/>
                <a:cs typeface="Amatic SC" panose="00000500000000000000" pitchFamily="2" charset="-79"/>
              </a:rPr>
              <a:t>về chính trị</a:t>
            </a:r>
            <a:endParaRPr lang="en-US" sz="4800" b="1" spc="-150" dirty="0">
              <a:latin typeface="Amatic SC" panose="00000500000000000000" pitchFamily="2" charset="-79"/>
              <a:ea typeface="Lato Light" panose="020F0502020204030203" pitchFamily="34" charset="0"/>
              <a:cs typeface="Amatic SC" panose="00000500000000000000" pitchFamily="2" charset="-79"/>
            </a:endParaRPr>
          </a:p>
        </p:txBody>
      </p:sp>
      <p:cxnSp>
        <p:nvCxnSpPr>
          <p:cNvPr id="12" name="Straight Connector 11">
            <a:extLst>
              <a:ext uri="{FF2B5EF4-FFF2-40B4-BE49-F238E27FC236}">
                <a16:creationId xmlns:a16="http://schemas.microsoft.com/office/drawing/2014/main" id="{4BB38F20-C09D-C556-A364-12AC74701442}"/>
              </a:ext>
            </a:extLst>
          </p:cNvPr>
          <p:cNvCxnSpPr/>
          <p:nvPr/>
        </p:nvCxnSpPr>
        <p:spPr>
          <a:xfrm>
            <a:off x="694481" y="1469985"/>
            <a:ext cx="9074552"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pic>
        <p:nvPicPr>
          <p:cNvPr id="13" name="Picture 12" descr="C:\Users\QUOC HUY\Desktop\Logo_Đại_học_FPT.png">
            <a:extLst>
              <a:ext uri="{FF2B5EF4-FFF2-40B4-BE49-F238E27FC236}">
                <a16:creationId xmlns:a16="http://schemas.microsoft.com/office/drawing/2014/main" id="{21537EB1-E81D-F739-09B3-B936D5894A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8BAE7CD-863B-A6E4-7B59-6F3598DBBC14}"/>
              </a:ext>
            </a:extLst>
          </p:cNvPr>
          <p:cNvGrpSpPr/>
          <p:nvPr/>
        </p:nvGrpSpPr>
        <p:grpSpPr>
          <a:xfrm>
            <a:off x="-633627" y="4016416"/>
            <a:ext cx="4002918" cy="2723920"/>
            <a:chOff x="-633627" y="4016416"/>
            <a:chExt cx="4002918" cy="2723920"/>
          </a:xfrm>
        </p:grpSpPr>
        <p:sp>
          <p:nvSpPr>
            <p:cNvPr id="15" name="Freeform: Shape 14">
              <a:extLst>
                <a:ext uri="{FF2B5EF4-FFF2-40B4-BE49-F238E27FC236}">
                  <a16:creationId xmlns:a16="http://schemas.microsoft.com/office/drawing/2014/main" id="{F3ECF298-75ED-A328-8B16-ACE949DD807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F9CAE115-042E-F2AD-C62C-15532B1BC00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3" name="Hexagon 22">
            <a:extLst>
              <a:ext uri="{FF2B5EF4-FFF2-40B4-BE49-F238E27FC236}">
                <a16:creationId xmlns:a16="http://schemas.microsoft.com/office/drawing/2014/main" id="{9393405D-ED31-D8F5-5C7A-FD81BAC3C8EB}"/>
              </a:ext>
            </a:extLst>
          </p:cNvPr>
          <p:cNvSpPr/>
          <p:nvPr/>
        </p:nvSpPr>
        <p:spPr>
          <a:xfrm rot="991031">
            <a:off x="34179" y="-156481"/>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a</a:t>
            </a:r>
          </a:p>
        </p:txBody>
      </p:sp>
      <p:sp>
        <p:nvSpPr>
          <p:cNvPr id="3" name="TextBox 2">
            <a:extLst>
              <a:ext uri="{FF2B5EF4-FFF2-40B4-BE49-F238E27FC236}">
                <a16:creationId xmlns:a16="http://schemas.microsoft.com/office/drawing/2014/main" id="{63F88F6A-960D-052B-4F42-12FD98D2A4B6}"/>
              </a:ext>
            </a:extLst>
          </p:cNvPr>
          <p:cNvSpPr txBox="1"/>
          <p:nvPr/>
        </p:nvSpPr>
        <p:spPr>
          <a:xfrm>
            <a:off x="2688220" y="1555609"/>
            <a:ext cx="6441310" cy="461665"/>
          </a:xfrm>
          <a:prstGeom prst="rect">
            <a:avLst/>
          </a:prstGeom>
          <a:noFill/>
        </p:spPr>
        <p:txBody>
          <a:bodyPr wrap="square">
            <a:spAutoFit/>
          </a:bodyPr>
          <a:lstStyle/>
          <a:p>
            <a:r>
              <a:rPr lang="vi-VN" sz="2400" b="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Nhiệm vụ của thời kỳ quá độ: </a:t>
            </a:r>
            <a:endParaRPr lang="en-US" sz="2400" b="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12187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arn(inVertical)">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D1E48-D646-090F-3994-756DA9D8B27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B276477-71D5-BBEF-EFB9-A80382EA4520}"/>
              </a:ext>
            </a:extLst>
          </p:cNvPr>
          <p:cNvSpPr txBox="1"/>
          <p:nvPr/>
        </p:nvSpPr>
        <p:spPr>
          <a:xfrm>
            <a:off x="1034723" y="389406"/>
            <a:ext cx="9074552" cy="1246495"/>
          </a:xfrm>
          <a:prstGeom prst="rect">
            <a:avLst/>
          </a:prstGeom>
          <a:noFill/>
        </p:spPr>
        <p:txBody>
          <a:bodyPr wrap="square">
            <a:spAutoFit/>
          </a:bodyPr>
          <a:lstStyle/>
          <a:p>
            <a:r>
              <a:rPr lang="vi-VN" sz="2500" b="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Nhiệm vụ của thời kỳ quá độ: </a:t>
            </a:r>
            <a:endParaRPr lang="en-US" sz="2500" b="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vi-VN" sz="2500" i="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Đấu tranh cải tạo, xóa bỏ tàn tích của chế độ xã hội cũ, xây dựng các yếu tố mới phù hợp với quy luật tiến lên chủ nghĩa xã hội trên tất cả các lĩnh vực của đời sống; trong đó:</a:t>
            </a:r>
            <a:endParaRPr lang="en-US" sz="25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Google Shape;201;p30">
            <a:extLst>
              <a:ext uri="{FF2B5EF4-FFF2-40B4-BE49-F238E27FC236}">
                <a16:creationId xmlns:a16="http://schemas.microsoft.com/office/drawing/2014/main" id="{9AA77F32-2D46-8498-4933-3FB02190F959}"/>
              </a:ext>
            </a:extLst>
          </p:cNvPr>
          <p:cNvSpPr txBox="1">
            <a:spLocks noGrp="1"/>
          </p:cNvSpPr>
          <p:nvPr>
            <p:ph type="body" idx="1"/>
          </p:nvPr>
        </p:nvSpPr>
        <p:spPr>
          <a:xfrm>
            <a:off x="5021818" y="2749228"/>
            <a:ext cx="3508725" cy="1851200"/>
          </a:xfrm>
          <a:prstGeom prst="rect">
            <a:avLst/>
          </a:prstGeom>
        </p:spPr>
        <p:txBody>
          <a:bodyPr spcFirstLastPara="1" vert="horz" wrap="square" lIns="121900" tIns="121900" rIns="121900" bIns="121900" rtlCol="0" anchor="t" anchorCtr="0">
            <a:noAutofit/>
          </a:bodyPr>
          <a:lstStyle/>
          <a:p>
            <a:pPr marL="0" indent="0" algn="just">
              <a:lnSpc>
                <a:spcPct val="150000"/>
              </a:lnSpc>
              <a:buNone/>
            </a:pPr>
            <a:r>
              <a:rPr lang="en-US" sz="2400" spc="-150">
                <a:latin typeface="NewCentury-Narrow" panose="020B0500000000000000" pitchFamily="34" charset="0"/>
                <a:ea typeface="NewCentury-Narrow" panose="020B0500000000000000" pitchFamily="34" charset="0"/>
                <a:cs typeface="NewCentury-Narrow" panose="020B0500000000000000" pitchFamily="34" charset="0"/>
              </a:rPr>
              <a:t>Phải cải tạo nền kinh tế cũ, xây dựng nền kinh tế mới có công nghiệp và nông nghiệp hiện đại</a:t>
            </a:r>
            <a:endParaRPr lang="en-US" sz="2400" spc="-15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0" name="TextBox 9">
            <a:extLst>
              <a:ext uri="{FF2B5EF4-FFF2-40B4-BE49-F238E27FC236}">
                <a16:creationId xmlns:a16="http://schemas.microsoft.com/office/drawing/2014/main" id="{B8838ED2-0DF7-85FE-9CF1-C66121493D03}"/>
              </a:ext>
            </a:extLst>
          </p:cNvPr>
          <p:cNvSpPr txBox="1"/>
          <p:nvPr/>
        </p:nvSpPr>
        <p:spPr>
          <a:xfrm>
            <a:off x="462988" y="2658504"/>
            <a:ext cx="3955648" cy="1569660"/>
          </a:xfrm>
          <a:prstGeom prst="rect">
            <a:avLst/>
          </a:prstGeom>
          <a:noFill/>
        </p:spPr>
        <p:txBody>
          <a:bodyPr wrap="square">
            <a:spAutoFit/>
          </a:bodyPr>
          <a:lstStyle/>
          <a:p>
            <a:pPr marL="0" indent="0" algn="ctr">
              <a:buNone/>
            </a:pPr>
            <a:r>
              <a:rPr lang="vi-VN" sz="4800" b="1" spc="-150">
                <a:latin typeface="Amatic SC" panose="00000500000000000000" pitchFamily="2" charset="-79"/>
                <a:ea typeface="Lato Light" panose="020F0502020204030203" pitchFamily="34" charset="0"/>
                <a:cs typeface="Amatic SC" panose="00000500000000000000" pitchFamily="2" charset="-79"/>
              </a:rPr>
              <a:t>Thứ nhất, </a:t>
            </a:r>
            <a:r>
              <a:rPr lang="en-US" sz="4800" b="1" spc="-150">
                <a:latin typeface="Amatic SC" panose="00000500000000000000" pitchFamily="2" charset="-79"/>
                <a:ea typeface="Lato Light" panose="020F0502020204030203" pitchFamily="34" charset="0"/>
                <a:cs typeface="Amatic SC" panose="00000500000000000000" pitchFamily="2" charset="-79"/>
              </a:rPr>
              <a:t> </a:t>
            </a:r>
          </a:p>
          <a:p>
            <a:pPr marL="0" indent="0" algn="ctr">
              <a:buNone/>
            </a:pPr>
            <a:r>
              <a:rPr lang="vi-VN" sz="4800" b="1" spc="-150">
                <a:latin typeface="Amatic SC" panose="00000500000000000000" pitchFamily="2" charset="-79"/>
                <a:ea typeface="Lato Light" panose="020F0502020204030203" pitchFamily="34" charset="0"/>
                <a:cs typeface="Amatic SC" panose="00000500000000000000" pitchFamily="2" charset="-79"/>
              </a:rPr>
              <a:t>Nhiệm vụ</a:t>
            </a:r>
            <a:r>
              <a:rPr lang="en-US" sz="4800" b="1" spc="-150">
                <a:latin typeface="Amatic SC" panose="00000500000000000000" pitchFamily="2" charset="-79"/>
                <a:ea typeface="Lato Light" panose="020F0502020204030203" pitchFamily="34" charset="0"/>
                <a:cs typeface="Amatic SC" panose="00000500000000000000" pitchFamily="2" charset="-79"/>
              </a:rPr>
              <a:t> </a:t>
            </a:r>
            <a:r>
              <a:rPr lang="vi-VN" sz="4800" b="1" spc="-150">
                <a:latin typeface="Amatic SC" panose="00000500000000000000" pitchFamily="2" charset="-79"/>
                <a:ea typeface="Lato Light" panose="020F0502020204030203" pitchFamily="34" charset="0"/>
                <a:cs typeface="Amatic SC" panose="00000500000000000000" pitchFamily="2" charset="-79"/>
              </a:rPr>
              <a:t>về </a:t>
            </a:r>
            <a:r>
              <a:rPr lang="en-US" sz="4800" b="1" spc="-150">
                <a:latin typeface="Amatic SC" panose="00000500000000000000" pitchFamily="2" charset="-79"/>
                <a:ea typeface="Lato Light" panose="020F0502020204030203" pitchFamily="34" charset="0"/>
                <a:cs typeface="Amatic SC" panose="00000500000000000000" pitchFamily="2" charset="-79"/>
              </a:rPr>
              <a:t>KINH TẾ</a:t>
            </a:r>
            <a:endParaRPr lang="en-US" sz="4800" b="1" spc="-150" dirty="0">
              <a:latin typeface="Amatic SC" panose="00000500000000000000" pitchFamily="2" charset="-79"/>
              <a:ea typeface="Lato Light" panose="020F0502020204030203" pitchFamily="34" charset="0"/>
              <a:cs typeface="Amatic SC" panose="00000500000000000000" pitchFamily="2" charset="-79"/>
            </a:endParaRPr>
          </a:p>
        </p:txBody>
      </p:sp>
      <p:cxnSp>
        <p:nvCxnSpPr>
          <p:cNvPr id="12" name="Straight Connector 11">
            <a:extLst>
              <a:ext uri="{FF2B5EF4-FFF2-40B4-BE49-F238E27FC236}">
                <a16:creationId xmlns:a16="http://schemas.microsoft.com/office/drawing/2014/main" id="{C859EDE3-739C-41F0-9671-4948CC98B0C6}"/>
              </a:ext>
            </a:extLst>
          </p:cNvPr>
          <p:cNvCxnSpPr/>
          <p:nvPr/>
        </p:nvCxnSpPr>
        <p:spPr>
          <a:xfrm>
            <a:off x="931762" y="1649226"/>
            <a:ext cx="9074552"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pic>
        <p:nvPicPr>
          <p:cNvPr id="13" name="Picture 12" descr="C:\Users\QUOC HUY\Desktop\Logo_Đại_học_FPT.png">
            <a:extLst>
              <a:ext uri="{FF2B5EF4-FFF2-40B4-BE49-F238E27FC236}">
                <a16:creationId xmlns:a16="http://schemas.microsoft.com/office/drawing/2014/main" id="{F3C9E6C4-C4D1-ADF0-6E3F-B8F420F6E6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33AADB3-7E02-9FAA-A3DF-6A1956DE9FC0}"/>
              </a:ext>
            </a:extLst>
          </p:cNvPr>
          <p:cNvGrpSpPr/>
          <p:nvPr/>
        </p:nvGrpSpPr>
        <p:grpSpPr>
          <a:xfrm>
            <a:off x="-633627" y="4016416"/>
            <a:ext cx="4002918" cy="2723920"/>
            <a:chOff x="-633627" y="4016416"/>
            <a:chExt cx="4002918" cy="2723920"/>
          </a:xfrm>
        </p:grpSpPr>
        <p:sp>
          <p:nvSpPr>
            <p:cNvPr id="15" name="Freeform: Shape 14">
              <a:extLst>
                <a:ext uri="{FF2B5EF4-FFF2-40B4-BE49-F238E27FC236}">
                  <a16:creationId xmlns:a16="http://schemas.microsoft.com/office/drawing/2014/main" id="{D2394648-34DC-8220-1925-263078B6BD99}"/>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BAFE454E-5902-E36C-E29F-1B7CB1811EE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 name="Hexagon 1">
            <a:extLst>
              <a:ext uri="{FF2B5EF4-FFF2-40B4-BE49-F238E27FC236}">
                <a16:creationId xmlns:a16="http://schemas.microsoft.com/office/drawing/2014/main" id="{8433EF2B-F609-9511-9B0C-18F5B944C5B7}"/>
              </a:ext>
            </a:extLst>
          </p:cNvPr>
          <p:cNvSpPr/>
          <p:nvPr/>
        </p:nvSpPr>
        <p:spPr>
          <a:xfrm rot="991031">
            <a:off x="34179" y="-156481"/>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a</a:t>
            </a:r>
          </a:p>
        </p:txBody>
      </p:sp>
    </p:spTree>
    <p:extLst>
      <p:ext uri="{BB962C8B-B14F-4D97-AF65-F5344CB8AC3E}">
        <p14:creationId xmlns:p14="http://schemas.microsoft.com/office/powerpoint/2010/main" val="965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arn(inVertical)">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97FE8-3F2C-2B3A-EAD5-6E72B010376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C85C8F0-17A4-8C62-9949-2AC69E0A21A4}"/>
              </a:ext>
            </a:extLst>
          </p:cNvPr>
          <p:cNvSpPr txBox="1"/>
          <p:nvPr/>
        </p:nvSpPr>
        <p:spPr>
          <a:xfrm>
            <a:off x="1077253" y="389406"/>
            <a:ext cx="9074552" cy="1246495"/>
          </a:xfrm>
          <a:prstGeom prst="rect">
            <a:avLst/>
          </a:prstGeom>
          <a:noFill/>
        </p:spPr>
        <p:txBody>
          <a:bodyPr wrap="square">
            <a:spAutoFit/>
          </a:bodyPr>
          <a:lstStyle/>
          <a:p>
            <a:r>
              <a:rPr lang="vi-VN" sz="2500" b="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Nhiệm vụ của thời kỳ quá độ: </a:t>
            </a:r>
            <a:endParaRPr lang="en-US" sz="2500" b="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vi-VN" sz="2500" i="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Đấu tranh cải tạo, xóa bỏ tàn tích của chế độ xã hội cũ, xây dựng các yếu tố mới phù hợp với quy luật tiến lên chủ nghĩa xã hội trên tất cả các lĩnh vực của đời sống; trong đó:</a:t>
            </a:r>
            <a:endParaRPr lang="en-US" sz="25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Google Shape;201;p30">
            <a:extLst>
              <a:ext uri="{FF2B5EF4-FFF2-40B4-BE49-F238E27FC236}">
                <a16:creationId xmlns:a16="http://schemas.microsoft.com/office/drawing/2014/main" id="{551C8486-EB31-CCE4-5785-12EDD258E429}"/>
              </a:ext>
            </a:extLst>
          </p:cNvPr>
          <p:cNvSpPr txBox="1">
            <a:spLocks noGrp="1"/>
          </p:cNvSpPr>
          <p:nvPr>
            <p:ph type="body" idx="1"/>
          </p:nvPr>
        </p:nvSpPr>
        <p:spPr>
          <a:xfrm>
            <a:off x="4593265" y="2313141"/>
            <a:ext cx="4246899" cy="3598561"/>
          </a:xfrm>
          <a:prstGeom prst="rect">
            <a:avLst/>
          </a:prstGeom>
        </p:spPr>
        <p:txBody>
          <a:bodyPr spcFirstLastPara="1" vert="horz" wrap="square" lIns="121900" tIns="121900" rIns="121900" bIns="121900" rtlCol="0" anchor="t" anchorCtr="0">
            <a:noAutofit/>
          </a:bodyPr>
          <a:lstStyle/>
          <a:p>
            <a:pPr marL="0" indent="0" algn="just">
              <a:lnSpc>
                <a:spcPct val="150000"/>
              </a:lnSpc>
              <a:buNone/>
            </a:pPr>
            <a:r>
              <a:rPr lang="vi-VN" sz="2400" spc="-150">
                <a:latin typeface="NewCentury-Narrow" panose="020B0500000000000000" pitchFamily="34" charset="0"/>
                <a:ea typeface="NewCentury-Narrow" panose="020B0500000000000000" pitchFamily="34" charset="0"/>
                <a:cs typeface="NewCentury-Narrow" panose="020B0500000000000000" pitchFamily="34" charset="0"/>
              </a:rPr>
              <a:t>Phải triệt để tẩy trừ mọi di tích thuộc địa và ảnh hưởng nô dịch của văn hoá đế quốc; đồng thời, phát triển những truyền thống tốt đẹp của văn hóa dân tộc và hấp thụ những cái mới của văn hóa tiến bộ trên thế giới</a:t>
            </a:r>
            <a:endParaRPr lang="vi-VN" sz="2400" b="1" spc="-15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0" name="TextBox 9">
            <a:extLst>
              <a:ext uri="{FF2B5EF4-FFF2-40B4-BE49-F238E27FC236}">
                <a16:creationId xmlns:a16="http://schemas.microsoft.com/office/drawing/2014/main" id="{DC25E2C9-4925-75EE-41F1-E2CDCF8FE8EF}"/>
              </a:ext>
            </a:extLst>
          </p:cNvPr>
          <p:cNvSpPr txBox="1"/>
          <p:nvPr/>
        </p:nvSpPr>
        <p:spPr>
          <a:xfrm>
            <a:off x="462988" y="2658504"/>
            <a:ext cx="3955648" cy="1569660"/>
          </a:xfrm>
          <a:prstGeom prst="rect">
            <a:avLst/>
          </a:prstGeom>
          <a:noFill/>
        </p:spPr>
        <p:txBody>
          <a:bodyPr wrap="square">
            <a:spAutoFit/>
          </a:bodyPr>
          <a:lstStyle/>
          <a:p>
            <a:pPr marL="0" indent="0" algn="ctr">
              <a:buNone/>
            </a:pPr>
            <a:r>
              <a:rPr lang="vi-VN" sz="4800" b="1" spc="-150">
                <a:latin typeface="Amatic SC" panose="00000500000000000000" pitchFamily="2" charset="-79"/>
                <a:ea typeface="Lato Light" panose="020F0502020204030203" pitchFamily="34" charset="0"/>
                <a:cs typeface="Amatic SC" panose="00000500000000000000" pitchFamily="2" charset="-79"/>
              </a:rPr>
              <a:t>Thứ nhất, </a:t>
            </a:r>
            <a:r>
              <a:rPr lang="en-US" sz="4800" b="1" spc="-150">
                <a:latin typeface="Amatic SC" panose="00000500000000000000" pitchFamily="2" charset="-79"/>
                <a:ea typeface="Lato Light" panose="020F0502020204030203" pitchFamily="34" charset="0"/>
                <a:cs typeface="Amatic SC" panose="00000500000000000000" pitchFamily="2" charset="-79"/>
              </a:rPr>
              <a:t> </a:t>
            </a:r>
          </a:p>
          <a:p>
            <a:pPr marL="0" indent="0" algn="ctr">
              <a:buNone/>
            </a:pPr>
            <a:r>
              <a:rPr lang="vi-VN" sz="4800" b="1" spc="-150">
                <a:latin typeface="Amatic SC" panose="00000500000000000000" pitchFamily="2" charset="-79"/>
                <a:ea typeface="Lato Light" panose="020F0502020204030203" pitchFamily="34" charset="0"/>
                <a:cs typeface="Amatic SC" panose="00000500000000000000" pitchFamily="2" charset="-79"/>
              </a:rPr>
              <a:t>Nhiệm vụ</a:t>
            </a:r>
            <a:r>
              <a:rPr lang="en-US" sz="4800" b="1" spc="-150">
                <a:latin typeface="Amatic SC" panose="00000500000000000000" pitchFamily="2" charset="-79"/>
                <a:ea typeface="Lato Light" panose="020F0502020204030203" pitchFamily="34" charset="0"/>
                <a:cs typeface="Amatic SC" panose="00000500000000000000" pitchFamily="2" charset="-79"/>
              </a:rPr>
              <a:t> </a:t>
            </a:r>
            <a:r>
              <a:rPr lang="vi-VN" sz="4800" b="1" spc="-150">
                <a:latin typeface="Amatic SC" panose="00000500000000000000" pitchFamily="2" charset="-79"/>
                <a:ea typeface="Lato Light" panose="020F0502020204030203" pitchFamily="34" charset="0"/>
                <a:cs typeface="Amatic SC" panose="00000500000000000000" pitchFamily="2" charset="-79"/>
              </a:rPr>
              <a:t>về </a:t>
            </a:r>
            <a:r>
              <a:rPr lang="en-US" sz="4800" b="1" spc="-150">
                <a:latin typeface="Amatic SC" panose="00000500000000000000" pitchFamily="2" charset="-79"/>
                <a:ea typeface="Lato Light" panose="020F0502020204030203" pitchFamily="34" charset="0"/>
                <a:cs typeface="Amatic SC" panose="00000500000000000000" pitchFamily="2" charset="-79"/>
              </a:rPr>
              <a:t>VĂN HÓA</a:t>
            </a:r>
            <a:endParaRPr lang="en-US" sz="4800" b="1" spc="-150" dirty="0">
              <a:latin typeface="Amatic SC" panose="00000500000000000000" pitchFamily="2" charset="-79"/>
              <a:ea typeface="Lato Light" panose="020F0502020204030203" pitchFamily="34" charset="0"/>
              <a:cs typeface="Amatic SC" panose="00000500000000000000" pitchFamily="2" charset="-79"/>
            </a:endParaRPr>
          </a:p>
        </p:txBody>
      </p:sp>
      <p:cxnSp>
        <p:nvCxnSpPr>
          <p:cNvPr id="12" name="Straight Connector 11">
            <a:extLst>
              <a:ext uri="{FF2B5EF4-FFF2-40B4-BE49-F238E27FC236}">
                <a16:creationId xmlns:a16="http://schemas.microsoft.com/office/drawing/2014/main" id="{A445C7B8-8EF0-B1E7-D0E1-C75F568CD7AB}"/>
              </a:ext>
            </a:extLst>
          </p:cNvPr>
          <p:cNvCxnSpPr/>
          <p:nvPr/>
        </p:nvCxnSpPr>
        <p:spPr>
          <a:xfrm>
            <a:off x="1077253" y="1724961"/>
            <a:ext cx="9074552"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pic>
        <p:nvPicPr>
          <p:cNvPr id="13" name="Picture 12" descr="C:\Users\QUOC HUY\Desktop\Logo_Đại_học_FPT.png">
            <a:extLst>
              <a:ext uri="{FF2B5EF4-FFF2-40B4-BE49-F238E27FC236}">
                <a16:creationId xmlns:a16="http://schemas.microsoft.com/office/drawing/2014/main" id="{4937935C-E4E7-2950-EBB0-A8C5AB7284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3E4C48A2-E896-56BC-9ADB-CEA2607CA4ED}"/>
              </a:ext>
            </a:extLst>
          </p:cNvPr>
          <p:cNvGrpSpPr/>
          <p:nvPr/>
        </p:nvGrpSpPr>
        <p:grpSpPr>
          <a:xfrm>
            <a:off x="-633627" y="4016416"/>
            <a:ext cx="4002918" cy="2723920"/>
            <a:chOff x="-633627" y="4016416"/>
            <a:chExt cx="4002918" cy="2723920"/>
          </a:xfrm>
        </p:grpSpPr>
        <p:sp>
          <p:nvSpPr>
            <p:cNvPr id="15" name="Freeform: Shape 14">
              <a:extLst>
                <a:ext uri="{FF2B5EF4-FFF2-40B4-BE49-F238E27FC236}">
                  <a16:creationId xmlns:a16="http://schemas.microsoft.com/office/drawing/2014/main" id="{8BE383A6-8273-D0D9-EDFB-973ADA7C600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067EEC2D-60E6-4A92-0EF6-560FF7F14CCA}"/>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 name="Hexagon 1">
            <a:extLst>
              <a:ext uri="{FF2B5EF4-FFF2-40B4-BE49-F238E27FC236}">
                <a16:creationId xmlns:a16="http://schemas.microsoft.com/office/drawing/2014/main" id="{6FF2F15E-C842-C53F-1230-4C2D4CCFF304}"/>
              </a:ext>
            </a:extLst>
          </p:cNvPr>
          <p:cNvSpPr/>
          <p:nvPr/>
        </p:nvSpPr>
        <p:spPr>
          <a:xfrm rot="991031">
            <a:off x="34179" y="-156481"/>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a</a:t>
            </a:r>
          </a:p>
        </p:txBody>
      </p:sp>
    </p:spTree>
    <p:extLst>
      <p:ext uri="{BB962C8B-B14F-4D97-AF65-F5344CB8AC3E}">
        <p14:creationId xmlns:p14="http://schemas.microsoft.com/office/powerpoint/2010/main" val="373090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arn(inVertical)">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1A532-4600-47B2-1057-816C5593544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3F0F16D-885A-3A19-2DCE-79C123B1AB8A}"/>
              </a:ext>
            </a:extLst>
          </p:cNvPr>
          <p:cNvSpPr txBox="1"/>
          <p:nvPr/>
        </p:nvSpPr>
        <p:spPr>
          <a:xfrm>
            <a:off x="1364435" y="200529"/>
            <a:ext cx="9074552" cy="1246495"/>
          </a:xfrm>
          <a:prstGeom prst="rect">
            <a:avLst/>
          </a:prstGeom>
          <a:noFill/>
        </p:spPr>
        <p:txBody>
          <a:bodyPr wrap="square">
            <a:spAutoFit/>
          </a:bodyPr>
          <a:lstStyle/>
          <a:p>
            <a:r>
              <a:rPr lang="vi-VN" sz="2500" b="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Nhiệm vụ của thời kỳ quá độ: </a:t>
            </a:r>
            <a:endParaRPr lang="en-US" sz="2500" b="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vi-VN" sz="2500" i="1" spc="-15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Đấu tranh cải tạo, xóa bỏ tàn tích của chế độ xã hội cũ, xây dựng các yếu tố mới phù hợp với quy luật tiến lên chủ nghĩa xã hội trên tất cả các lĩnh vực của đời sống; trong đó:</a:t>
            </a:r>
            <a:endParaRPr lang="en-US" sz="25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Google Shape;201;p30">
            <a:extLst>
              <a:ext uri="{FF2B5EF4-FFF2-40B4-BE49-F238E27FC236}">
                <a16:creationId xmlns:a16="http://schemas.microsoft.com/office/drawing/2014/main" id="{E63E3DEB-43C4-25C6-84C1-D44825A9311E}"/>
              </a:ext>
            </a:extLst>
          </p:cNvPr>
          <p:cNvSpPr txBox="1">
            <a:spLocks noGrp="1"/>
          </p:cNvSpPr>
          <p:nvPr>
            <p:ph type="body" idx="1"/>
          </p:nvPr>
        </p:nvSpPr>
        <p:spPr>
          <a:xfrm>
            <a:off x="4848447" y="2658504"/>
            <a:ext cx="4129019" cy="3019279"/>
          </a:xfrm>
          <a:prstGeom prst="rect">
            <a:avLst/>
          </a:prstGeom>
        </p:spPr>
        <p:txBody>
          <a:bodyPr spcFirstLastPara="1" vert="horz" wrap="square" lIns="121900" tIns="121900" rIns="121900" bIns="121900" rtlCol="0" anchor="ctr" anchorCtr="0">
            <a:noAutofit/>
          </a:bodyPr>
          <a:lstStyle/>
          <a:p>
            <a:pPr marL="0" indent="0" algn="just">
              <a:lnSpc>
                <a:spcPct val="150000"/>
              </a:lnSpc>
              <a:buNone/>
            </a:pPr>
            <a:r>
              <a:rPr lang="en-US" sz="2400" spc="-150">
                <a:latin typeface="NewCentury-Narrow" panose="020B0500000000000000" pitchFamily="34" charset="0"/>
                <a:ea typeface="NewCentury-Narrow" panose="020B0500000000000000" pitchFamily="34" charset="0"/>
                <a:cs typeface="NewCentury-Narrow" panose="020B0500000000000000" pitchFamily="34" charset="0"/>
              </a:rPr>
              <a:t>P</a:t>
            </a:r>
            <a:r>
              <a:rPr lang="vi-VN" sz="2400" spc="-150">
                <a:latin typeface="NewCentury-Narrow" panose="020B0500000000000000" pitchFamily="34" charset="0"/>
                <a:ea typeface="NewCentury-Narrow" panose="020B0500000000000000" pitchFamily="34" charset="0"/>
                <a:cs typeface="NewCentury-Narrow" panose="020B0500000000000000" pitchFamily="34" charset="0"/>
              </a:rPr>
              <a:t>hải thay đổi triệt để những quan hệ cũ đã trở thành thói quen trong lối sống, nếp sống của con người; xây dựng được một xã hội dân chủ, công bằng, văn minh</a:t>
            </a:r>
            <a:endParaRPr lang="en-US" sz="2400" spc="-15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0" name="TextBox 9">
            <a:extLst>
              <a:ext uri="{FF2B5EF4-FFF2-40B4-BE49-F238E27FC236}">
                <a16:creationId xmlns:a16="http://schemas.microsoft.com/office/drawing/2014/main" id="{D3ABE2DD-6386-2B05-0B0F-38EF47C80B79}"/>
              </a:ext>
            </a:extLst>
          </p:cNvPr>
          <p:cNvSpPr txBox="1"/>
          <p:nvPr/>
        </p:nvSpPr>
        <p:spPr>
          <a:xfrm>
            <a:off x="462988" y="2658504"/>
            <a:ext cx="3955648" cy="2308324"/>
          </a:xfrm>
          <a:prstGeom prst="rect">
            <a:avLst/>
          </a:prstGeom>
          <a:noFill/>
        </p:spPr>
        <p:txBody>
          <a:bodyPr wrap="square">
            <a:spAutoFit/>
          </a:bodyPr>
          <a:lstStyle/>
          <a:p>
            <a:pPr marL="0" indent="0" algn="ctr">
              <a:buNone/>
            </a:pPr>
            <a:r>
              <a:rPr lang="vi-VN" sz="4800" b="1" spc="-150">
                <a:latin typeface="Amatic SC" panose="00000500000000000000" pitchFamily="2" charset="-79"/>
                <a:ea typeface="Lato Light" panose="020F0502020204030203" pitchFamily="34" charset="0"/>
                <a:cs typeface="Amatic SC" panose="00000500000000000000" pitchFamily="2" charset="-79"/>
              </a:rPr>
              <a:t>Thứ nhất, </a:t>
            </a:r>
            <a:r>
              <a:rPr lang="en-US" sz="4800" b="1" spc="-150">
                <a:latin typeface="Amatic SC" panose="00000500000000000000" pitchFamily="2" charset="-79"/>
                <a:ea typeface="Lato Light" panose="020F0502020204030203" pitchFamily="34" charset="0"/>
                <a:cs typeface="Amatic SC" panose="00000500000000000000" pitchFamily="2" charset="-79"/>
              </a:rPr>
              <a:t> </a:t>
            </a:r>
          </a:p>
          <a:p>
            <a:pPr marL="0" indent="0" algn="ctr">
              <a:buNone/>
            </a:pPr>
            <a:r>
              <a:rPr lang="vi-VN" sz="4800" b="1" spc="-150">
                <a:latin typeface="Amatic SC" panose="00000500000000000000" pitchFamily="2" charset="-79"/>
                <a:ea typeface="Lato Light" panose="020F0502020204030203" pitchFamily="34" charset="0"/>
                <a:cs typeface="Amatic SC" panose="00000500000000000000" pitchFamily="2" charset="-79"/>
              </a:rPr>
              <a:t>Nhiệm vụ</a:t>
            </a:r>
            <a:r>
              <a:rPr lang="en-US" sz="4800" b="1" spc="-150">
                <a:latin typeface="Amatic SC" panose="00000500000000000000" pitchFamily="2" charset="-79"/>
                <a:ea typeface="Lato Light" panose="020F0502020204030203" pitchFamily="34" charset="0"/>
                <a:cs typeface="Amatic SC" panose="00000500000000000000" pitchFamily="2" charset="-79"/>
              </a:rPr>
              <a:t> </a:t>
            </a:r>
            <a:r>
              <a:rPr lang="vi-VN" sz="4800" b="1" spc="-150">
                <a:latin typeface="Amatic SC" panose="00000500000000000000" pitchFamily="2" charset="-79"/>
                <a:ea typeface="Lato Light" panose="020F0502020204030203" pitchFamily="34" charset="0"/>
                <a:cs typeface="Amatic SC" panose="00000500000000000000" pitchFamily="2" charset="-79"/>
              </a:rPr>
              <a:t>về </a:t>
            </a:r>
            <a:r>
              <a:rPr lang="en-US" sz="4800" b="1" spc="-150">
                <a:latin typeface="Amatic SC" panose="00000500000000000000" pitchFamily="2" charset="-79"/>
                <a:ea typeface="Lato Light" panose="020F0502020204030203" pitchFamily="34" charset="0"/>
                <a:cs typeface="Amatic SC" panose="00000500000000000000" pitchFamily="2" charset="-79"/>
              </a:rPr>
              <a:t>CÁC QUAN HỆ XÃ HỘI</a:t>
            </a:r>
            <a:endParaRPr lang="en-US" sz="4800" b="1" spc="-150" dirty="0">
              <a:latin typeface="Amatic SC" panose="00000500000000000000" pitchFamily="2" charset="-79"/>
              <a:ea typeface="Lato Light" panose="020F0502020204030203" pitchFamily="34" charset="0"/>
              <a:cs typeface="Amatic SC" panose="00000500000000000000" pitchFamily="2" charset="-79"/>
            </a:endParaRPr>
          </a:p>
        </p:txBody>
      </p:sp>
      <p:cxnSp>
        <p:nvCxnSpPr>
          <p:cNvPr id="12" name="Straight Connector 11">
            <a:extLst>
              <a:ext uri="{FF2B5EF4-FFF2-40B4-BE49-F238E27FC236}">
                <a16:creationId xmlns:a16="http://schemas.microsoft.com/office/drawing/2014/main" id="{4101E351-EAD9-61F1-D535-07B8DED67EEB}"/>
              </a:ext>
            </a:extLst>
          </p:cNvPr>
          <p:cNvCxnSpPr/>
          <p:nvPr/>
        </p:nvCxnSpPr>
        <p:spPr>
          <a:xfrm>
            <a:off x="1364435" y="1536084"/>
            <a:ext cx="9074552"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pic>
        <p:nvPicPr>
          <p:cNvPr id="13" name="Picture 12" descr="C:\Users\QUOC HUY\Desktop\Logo_Đại_học_FPT.png">
            <a:extLst>
              <a:ext uri="{FF2B5EF4-FFF2-40B4-BE49-F238E27FC236}">
                <a16:creationId xmlns:a16="http://schemas.microsoft.com/office/drawing/2014/main" id="{153A6BA9-7B2F-D071-3C92-1EB5EA2930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BA2770D-6372-20A4-FAE6-B59A1C02E186}"/>
              </a:ext>
            </a:extLst>
          </p:cNvPr>
          <p:cNvGrpSpPr/>
          <p:nvPr/>
        </p:nvGrpSpPr>
        <p:grpSpPr>
          <a:xfrm>
            <a:off x="-633627" y="4016416"/>
            <a:ext cx="4002918" cy="2723920"/>
            <a:chOff x="-633627" y="4016416"/>
            <a:chExt cx="4002918" cy="2723920"/>
          </a:xfrm>
        </p:grpSpPr>
        <p:sp>
          <p:nvSpPr>
            <p:cNvPr id="15" name="Freeform: Shape 14">
              <a:extLst>
                <a:ext uri="{FF2B5EF4-FFF2-40B4-BE49-F238E27FC236}">
                  <a16:creationId xmlns:a16="http://schemas.microsoft.com/office/drawing/2014/main" id="{974A6787-25B5-0FBC-10FF-1D8496C574E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368EDC35-871F-BF98-5204-DAF7A0D56D37}"/>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 name="Hexagon 1">
            <a:extLst>
              <a:ext uri="{FF2B5EF4-FFF2-40B4-BE49-F238E27FC236}">
                <a16:creationId xmlns:a16="http://schemas.microsoft.com/office/drawing/2014/main" id="{12901677-E49B-E4EE-1506-CB10C32B3916}"/>
              </a:ext>
            </a:extLst>
          </p:cNvPr>
          <p:cNvSpPr/>
          <p:nvPr/>
        </p:nvSpPr>
        <p:spPr>
          <a:xfrm rot="991031">
            <a:off x="34179" y="-156481"/>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a</a:t>
            </a:r>
          </a:p>
        </p:txBody>
      </p:sp>
    </p:spTree>
    <p:extLst>
      <p:ext uri="{BB962C8B-B14F-4D97-AF65-F5344CB8AC3E}">
        <p14:creationId xmlns:p14="http://schemas.microsoft.com/office/powerpoint/2010/main" val="156798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arn(inVertical)">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499223" y="471377"/>
            <a:ext cx="8396056" cy="797300"/>
          </a:xfrm>
          <a:prstGeom prst="rect">
            <a:avLst/>
          </a:prstGeom>
        </p:spPr>
        <p:txBody>
          <a:bodyPr spcFirstLastPara="1" vert="horz" wrap="square" lIns="121900" tIns="121900" rIns="121900" bIns="121900" rtlCol="0" anchor="ctr" anchorCtr="0">
            <a:noAutofit/>
          </a:bodyPr>
          <a:lstStyle/>
          <a:p>
            <a:pPr marL="57150">
              <a:lnSpc>
                <a:spcPct val="115000"/>
              </a:lnSpc>
              <a:spcBef>
                <a:spcPts val="400"/>
              </a:spcBef>
              <a:spcAft>
                <a:spcPts val="400"/>
              </a:spcAft>
            </a:pPr>
            <a:r>
              <a:rPr lang="vi-VN" sz="24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rPr>
              <a:t> b. Một số nguyên tắc xây dựng chủ nghĩa xã hội trong kỳ quá độ</a:t>
            </a:r>
            <a:endParaRPr lang="en-US" sz="2400" b="1"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01" name="Google Shape;201;p30"/>
          <p:cNvSpPr txBox="1">
            <a:spLocks noGrp="1"/>
          </p:cNvSpPr>
          <p:nvPr>
            <p:ph type="body" idx="1"/>
          </p:nvPr>
        </p:nvSpPr>
        <p:spPr>
          <a:xfrm>
            <a:off x="1212233" y="1587783"/>
            <a:ext cx="2925169" cy="2282149"/>
          </a:xfrm>
          <a:prstGeom prst="rect">
            <a:avLst/>
          </a:prstGeom>
          <a:scene3d>
            <a:camera prst="isometricOffAxis1Right"/>
            <a:lightRig rig="threePt" dir="t"/>
          </a:scene3d>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pPr>
            <a:r>
              <a:rPr lang="vi-VN"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Thứ nhất</a:t>
            </a:r>
            <a:r>
              <a:rPr lang="en-US"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r>
              <a:rPr lang="vi-VN"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mọi tư tưởng, hành động phải được thực hiện trên nền tảng chủ nghĩa Mác - Lênin.</a:t>
            </a:r>
            <a:endParaRPr lang="en-US"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02" name="Google Shape;202;p30"/>
          <p:cNvSpPr txBox="1">
            <a:spLocks noGrp="1"/>
          </p:cNvSpPr>
          <p:nvPr>
            <p:ph type="body" idx="2"/>
          </p:nvPr>
        </p:nvSpPr>
        <p:spPr>
          <a:xfrm>
            <a:off x="1066427" y="4344617"/>
            <a:ext cx="3216780" cy="1851200"/>
          </a:xfrm>
          <a:prstGeom prst="rect">
            <a:avLst/>
          </a:prstGeom>
          <a:scene3d>
            <a:camera prst="isometricOffAxis1Right"/>
            <a:lightRig rig="threePt" dir="t"/>
          </a:scene3d>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pPr>
            <a:r>
              <a:rPr lang="vi-VN"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Thứ hai, phải giữ vững độc lập dân tộc.</a:t>
            </a:r>
            <a:endParaRPr lang="en-US"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03" name="Google Shape;203;p30"/>
          <p:cNvSpPr txBox="1">
            <a:spLocks noGrp="1"/>
          </p:cNvSpPr>
          <p:nvPr>
            <p:ph type="body" idx="3"/>
          </p:nvPr>
        </p:nvSpPr>
        <p:spPr>
          <a:xfrm>
            <a:off x="5129431" y="1549164"/>
            <a:ext cx="2925169" cy="2163105"/>
          </a:xfrm>
          <a:prstGeom prst="rect">
            <a:avLst/>
          </a:prstGeom>
          <a:scene3d>
            <a:camera prst="isometricOffAxis1Right"/>
            <a:lightRig rig="threePt" dir="t"/>
          </a:scene3d>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pPr>
            <a:r>
              <a:rPr lang="vi-VN"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Thứ ba, phải đoàn kết, học tập kinh nghiệm của các nước anh em.</a:t>
            </a:r>
            <a:endParaRPr lang="en-US"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04" name="Google Shape;204;p30"/>
          <p:cNvSpPr txBox="1">
            <a:spLocks noGrp="1"/>
          </p:cNvSpPr>
          <p:nvPr>
            <p:ph type="sldNum" idx="12"/>
          </p:nvPr>
        </p:nvSpPr>
        <p:spPr>
          <a:xfrm>
            <a:off x="11230036" y="4867192"/>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sz="2133">
                <a:latin typeface="Lato Light" panose="020F0502020204030203" pitchFamily="34" charset="0"/>
                <a:ea typeface="Lato Light" panose="020F0502020204030203" pitchFamily="34" charset="0"/>
                <a:cs typeface="Lato Light" panose="020F0502020204030203" pitchFamily="34" charset="0"/>
              </a:rPr>
              <a:pPr/>
              <a:t>9</a:t>
            </a:fld>
            <a:endParaRPr sz="2133"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5" name="Google Shape;205;p30"/>
          <p:cNvSpPr txBox="1">
            <a:spLocks noGrp="1"/>
          </p:cNvSpPr>
          <p:nvPr>
            <p:ph type="body" idx="1"/>
          </p:nvPr>
        </p:nvSpPr>
        <p:spPr>
          <a:xfrm>
            <a:off x="5050645" y="4195384"/>
            <a:ext cx="3133424" cy="1851201"/>
          </a:xfrm>
          <a:prstGeom prst="rect">
            <a:avLst/>
          </a:prstGeom>
          <a:scene3d>
            <a:camera prst="isometricOffAxis1Right"/>
            <a:lightRig rig="threePt" dir="t"/>
          </a:scene3d>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pPr>
            <a:r>
              <a:rPr lang="vi-VN"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Thứ tư, xây phải đi đối với chống.</a:t>
            </a:r>
            <a:endParaRPr lang="en-US"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6" name="Group 5">
            <a:extLst>
              <a:ext uri="{FF2B5EF4-FFF2-40B4-BE49-F238E27FC236}">
                <a16:creationId xmlns:a16="http://schemas.microsoft.com/office/drawing/2014/main" id="{254283C7-B3C1-54D5-FED7-E48EEBBC0E2D}"/>
              </a:ext>
            </a:extLst>
          </p:cNvPr>
          <p:cNvGrpSpPr/>
          <p:nvPr/>
        </p:nvGrpSpPr>
        <p:grpSpPr>
          <a:xfrm>
            <a:off x="1031702" y="1585732"/>
            <a:ext cx="1618901" cy="1286716"/>
            <a:chOff x="1031702" y="1585732"/>
            <a:chExt cx="1618901" cy="1286716"/>
          </a:xfrm>
        </p:grpSpPr>
        <p:sp>
          <p:nvSpPr>
            <p:cNvPr id="3" name="Freeform: Shape 2">
              <a:extLst>
                <a:ext uri="{FF2B5EF4-FFF2-40B4-BE49-F238E27FC236}">
                  <a16:creationId xmlns:a16="http://schemas.microsoft.com/office/drawing/2014/main" id="{A683A31B-4B31-22D8-6A59-5EA843B03EE9}"/>
                </a:ext>
              </a:extLst>
            </p:cNvPr>
            <p:cNvSpPr/>
            <p:nvPr/>
          </p:nvSpPr>
          <p:spPr>
            <a:xfrm>
              <a:off x="1273215" y="1585732"/>
              <a:ext cx="1377388" cy="1215341"/>
            </a:xfrm>
            <a:custGeom>
              <a:avLst/>
              <a:gdLst>
                <a:gd name="connsiteX0" fmla="*/ 0 w 1377388"/>
                <a:gd name="connsiteY0" fmla="*/ 1215341 h 1215341"/>
                <a:gd name="connsiteX1" fmla="*/ 46299 w 1377388"/>
                <a:gd name="connsiteY1" fmla="*/ 254643 h 1215341"/>
                <a:gd name="connsiteX2" fmla="*/ 1377388 w 1377388"/>
                <a:gd name="connsiteY2" fmla="*/ 11574 h 1215341"/>
                <a:gd name="connsiteX3" fmla="*/ 1377388 w 1377388"/>
                <a:gd name="connsiteY3" fmla="*/ 0 h 1215341"/>
              </a:gdLst>
              <a:ahLst/>
              <a:cxnLst>
                <a:cxn ang="0">
                  <a:pos x="connsiteX0" y="connsiteY0"/>
                </a:cxn>
                <a:cxn ang="0">
                  <a:pos x="connsiteX1" y="connsiteY1"/>
                </a:cxn>
                <a:cxn ang="0">
                  <a:pos x="connsiteX2" y="connsiteY2"/>
                </a:cxn>
                <a:cxn ang="0">
                  <a:pos x="connsiteX3" y="connsiteY3"/>
                </a:cxn>
              </a:cxnLst>
              <a:rect l="l" t="t" r="r" b="b"/>
              <a:pathLst>
                <a:path w="1377388" h="1215341">
                  <a:moveTo>
                    <a:pt x="0" y="1215341"/>
                  </a:moveTo>
                  <a:lnTo>
                    <a:pt x="46299" y="254643"/>
                  </a:lnTo>
                  <a:lnTo>
                    <a:pt x="1377388" y="11574"/>
                  </a:lnTo>
                  <a:lnTo>
                    <a:pt x="1377388"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 name="Freeform: Shape 3">
              <a:extLst>
                <a:ext uri="{FF2B5EF4-FFF2-40B4-BE49-F238E27FC236}">
                  <a16:creationId xmlns:a16="http://schemas.microsoft.com/office/drawing/2014/main" id="{2B29588F-6F59-692D-DD11-152318A5CFB1}"/>
                </a:ext>
              </a:extLst>
            </p:cNvPr>
            <p:cNvSpPr/>
            <p:nvPr/>
          </p:nvSpPr>
          <p:spPr>
            <a:xfrm>
              <a:off x="1205690" y="1657107"/>
              <a:ext cx="1377388" cy="1215341"/>
            </a:xfrm>
            <a:custGeom>
              <a:avLst/>
              <a:gdLst>
                <a:gd name="connsiteX0" fmla="*/ 0 w 1377388"/>
                <a:gd name="connsiteY0" fmla="*/ 1215341 h 1215341"/>
                <a:gd name="connsiteX1" fmla="*/ 46299 w 1377388"/>
                <a:gd name="connsiteY1" fmla="*/ 254643 h 1215341"/>
                <a:gd name="connsiteX2" fmla="*/ 1377388 w 1377388"/>
                <a:gd name="connsiteY2" fmla="*/ 11574 h 1215341"/>
                <a:gd name="connsiteX3" fmla="*/ 1377388 w 1377388"/>
                <a:gd name="connsiteY3" fmla="*/ 0 h 1215341"/>
              </a:gdLst>
              <a:ahLst/>
              <a:cxnLst>
                <a:cxn ang="0">
                  <a:pos x="connsiteX0" y="connsiteY0"/>
                </a:cxn>
                <a:cxn ang="0">
                  <a:pos x="connsiteX1" y="connsiteY1"/>
                </a:cxn>
                <a:cxn ang="0">
                  <a:pos x="connsiteX2" y="connsiteY2"/>
                </a:cxn>
                <a:cxn ang="0">
                  <a:pos x="connsiteX3" y="connsiteY3"/>
                </a:cxn>
              </a:cxnLst>
              <a:rect l="l" t="t" r="r" b="b"/>
              <a:pathLst>
                <a:path w="1377388" h="1215341">
                  <a:moveTo>
                    <a:pt x="0" y="1215341"/>
                  </a:moveTo>
                  <a:lnTo>
                    <a:pt x="46299" y="254643"/>
                  </a:lnTo>
                  <a:lnTo>
                    <a:pt x="1377388" y="11574"/>
                  </a:lnTo>
                  <a:lnTo>
                    <a:pt x="1377388"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Oval 4">
              <a:extLst>
                <a:ext uri="{FF2B5EF4-FFF2-40B4-BE49-F238E27FC236}">
                  <a16:creationId xmlns:a16="http://schemas.microsoft.com/office/drawing/2014/main" id="{21AA13A1-C2F5-8132-CFD7-7EC277E5C5F5}"/>
                </a:ext>
              </a:extLst>
            </p:cNvPr>
            <p:cNvSpPr/>
            <p:nvPr/>
          </p:nvSpPr>
          <p:spPr>
            <a:xfrm>
              <a:off x="1031702" y="1632029"/>
              <a:ext cx="380408" cy="381964"/>
            </a:xfrm>
            <a:prstGeom prst="ellipse">
              <a:avLst/>
            </a:prstGeom>
            <a:solidFill>
              <a:schemeClr val="accent2"/>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2F8752DB-050F-0B63-8CF8-7E1C82449FF2}"/>
              </a:ext>
            </a:extLst>
          </p:cNvPr>
          <p:cNvGrpSpPr/>
          <p:nvPr/>
        </p:nvGrpSpPr>
        <p:grpSpPr>
          <a:xfrm>
            <a:off x="4951031" y="1574156"/>
            <a:ext cx="1618901" cy="1286716"/>
            <a:chOff x="1031702" y="1585732"/>
            <a:chExt cx="1618901" cy="1286716"/>
          </a:xfrm>
        </p:grpSpPr>
        <p:sp>
          <p:nvSpPr>
            <p:cNvPr id="8" name="Freeform: Shape 7">
              <a:extLst>
                <a:ext uri="{FF2B5EF4-FFF2-40B4-BE49-F238E27FC236}">
                  <a16:creationId xmlns:a16="http://schemas.microsoft.com/office/drawing/2014/main" id="{2A067AF1-F233-0851-DF97-DD3A2E45A578}"/>
                </a:ext>
              </a:extLst>
            </p:cNvPr>
            <p:cNvSpPr/>
            <p:nvPr/>
          </p:nvSpPr>
          <p:spPr>
            <a:xfrm>
              <a:off x="1273215" y="1585732"/>
              <a:ext cx="1377388" cy="1215341"/>
            </a:xfrm>
            <a:custGeom>
              <a:avLst/>
              <a:gdLst>
                <a:gd name="connsiteX0" fmla="*/ 0 w 1377388"/>
                <a:gd name="connsiteY0" fmla="*/ 1215341 h 1215341"/>
                <a:gd name="connsiteX1" fmla="*/ 46299 w 1377388"/>
                <a:gd name="connsiteY1" fmla="*/ 254643 h 1215341"/>
                <a:gd name="connsiteX2" fmla="*/ 1377388 w 1377388"/>
                <a:gd name="connsiteY2" fmla="*/ 11574 h 1215341"/>
                <a:gd name="connsiteX3" fmla="*/ 1377388 w 1377388"/>
                <a:gd name="connsiteY3" fmla="*/ 0 h 1215341"/>
              </a:gdLst>
              <a:ahLst/>
              <a:cxnLst>
                <a:cxn ang="0">
                  <a:pos x="connsiteX0" y="connsiteY0"/>
                </a:cxn>
                <a:cxn ang="0">
                  <a:pos x="connsiteX1" y="connsiteY1"/>
                </a:cxn>
                <a:cxn ang="0">
                  <a:pos x="connsiteX2" y="connsiteY2"/>
                </a:cxn>
                <a:cxn ang="0">
                  <a:pos x="connsiteX3" y="connsiteY3"/>
                </a:cxn>
              </a:cxnLst>
              <a:rect l="l" t="t" r="r" b="b"/>
              <a:pathLst>
                <a:path w="1377388" h="1215341">
                  <a:moveTo>
                    <a:pt x="0" y="1215341"/>
                  </a:moveTo>
                  <a:lnTo>
                    <a:pt x="46299" y="254643"/>
                  </a:lnTo>
                  <a:lnTo>
                    <a:pt x="1377388" y="11574"/>
                  </a:lnTo>
                  <a:lnTo>
                    <a:pt x="1377388"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CE9D025E-045D-562A-54E3-3AD7CD83B769}"/>
                </a:ext>
              </a:extLst>
            </p:cNvPr>
            <p:cNvSpPr/>
            <p:nvPr/>
          </p:nvSpPr>
          <p:spPr>
            <a:xfrm>
              <a:off x="1205690" y="1657107"/>
              <a:ext cx="1377388" cy="1215341"/>
            </a:xfrm>
            <a:custGeom>
              <a:avLst/>
              <a:gdLst>
                <a:gd name="connsiteX0" fmla="*/ 0 w 1377388"/>
                <a:gd name="connsiteY0" fmla="*/ 1215341 h 1215341"/>
                <a:gd name="connsiteX1" fmla="*/ 46299 w 1377388"/>
                <a:gd name="connsiteY1" fmla="*/ 254643 h 1215341"/>
                <a:gd name="connsiteX2" fmla="*/ 1377388 w 1377388"/>
                <a:gd name="connsiteY2" fmla="*/ 11574 h 1215341"/>
                <a:gd name="connsiteX3" fmla="*/ 1377388 w 1377388"/>
                <a:gd name="connsiteY3" fmla="*/ 0 h 1215341"/>
              </a:gdLst>
              <a:ahLst/>
              <a:cxnLst>
                <a:cxn ang="0">
                  <a:pos x="connsiteX0" y="connsiteY0"/>
                </a:cxn>
                <a:cxn ang="0">
                  <a:pos x="connsiteX1" y="connsiteY1"/>
                </a:cxn>
                <a:cxn ang="0">
                  <a:pos x="connsiteX2" y="connsiteY2"/>
                </a:cxn>
                <a:cxn ang="0">
                  <a:pos x="connsiteX3" y="connsiteY3"/>
                </a:cxn>
              </a:cxnLst>
              <a:rect l="l" t="t" r="r" b="b"/>
              <a:pathLst>
                <a:path w="1377388" h="1215341">
                  <a:moveTo>
                    <a:pt x="0" y="1215341"/>
                  </a:moveTo>
                  <a:lnTo>
                    <a:pt x="46299" y="254643"/>
                  </a:lnTo>
                  <a:lnTo>
                    <a:pt x="1377388" y="11574"/>
                  </a:lnTo>
                  <a:lnTo>
                    <a:pt x="1377388"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D6DA03EC-206F-AAE2-F926-D0DDF928E247}"/>
                </a:ext>
              </a:extLst>
            </p:cNvPr>
            <p:cNvSpPr/>
            <p:nvPr/>
          </p:nvSpPr>
          <p:spPr>
            <a:xfrm>
              <a:off x="1031702" y="1632029"/>
              <a:ext cx="380408" cy="381964"/>
            </a:xfrm>
            <a:prstGeom prst="ellipse">
              <a:avLst/>
            </a:prstGeom>
            <a:solidFill>
              <a:schemeClr val="accent2"/>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72F1096-217A-9AF2-E4FC-F491C9B232B7}"/>
              </a:ext>
            </a:extLst>
          </p:cNvPr>
          <p:cNvGrpSpPr/>
          <p:nvPr/>
        </p:nvGrpSpPr>
        <p:grpSpPr>
          <a:xfrm>
            <a:off x="4843272" y="4223834"/>
            <a:ext cx="1618901" cy="1286716"/>
            <a:chOff x="1031702" y="1585732"/>
            <a:chExt cx="1618901" cy="1286716"/>
          </a:xfrm>
        </p:grpSpPr>
        <p:sp>
          <p:nvSpPr>
            <p:cNvPr id="12" name="Freeform: Shape 11">
              <a:extLst>
                <a:ext uri="{FF2B5EF4-FFF2-40B4-BE49-F238E27FC236}">
                  <a16:creationId xmlns:a16="http://schemas.microsoft.com/office/drawing/2014/main" id="{EAD09BBE-5FE6-3AF4-CCAF-6DF8A728E925}"/>
                </a:ext>
              </a:extLst>
            </p:cNvPr>
            <p:cNvSpPr/>
            <p:nvPr/>
          </p:nvSpPr>
          <p:spPr>
            <a:xfrm>
              <a:off x="1273215" y="1585732"/>
              <a:ext cx="1377388" cy="1215341"/>
            </a:xfrm>
            <a:custGeom>
              <a:avLst/>
              <a:gdLst>
                <a:gd name="connsiteX0" fmla="*/ 0 w 1377388"/>
                <a:gd name="connsiteY0" fmla="*/ 1215341 h 1215341"/>
                <a:gd name="connsiteX1" fmla="*/ 46299 w 1377388"/>
                <a:gd name="connsiteY1" fmla="*/ 254643 h 1215341"/>
                <a:gd name="connsiteX2" fmla="*/ 1377388 w 1377388"/>
                <a:gd name="connsiteY2" fmla="*/ 11574 h 1215341"/>
                <a:gd name="connsiteX3" fmla="*/ 1377388 w 1377388"/>
                <a:gd name="connsiteY3" fmla="*/ 0 h 1215341"/>
              </a:gdLst>
              <a:ahLst/>
              <a:cxnLst>
                <a:cxn ang="0">
                  <a:pos x="connsiteX0" y="connsiteY0"/>
                </a:cxn>
                <a:cxn ang="0">
                  <a:pos x="connsiteX1" y="connsiteY1"/>
                </a:cxn>
                <a:cxn ang="0">
                  <a:pos x="connsiteX2" y="connsiteY2"/>
                </a:cxn>
                <a:cxn ang="0">
                  <a:pos x="connsiteX3" y="connsiteY3"/>
                </a:cxn>
              </a:cxnLst>
              <a:rect l="l" t="t" r="r" b="b"/>
              <a:pathLst>
                <a:path w="1377388" h="1215341">
                  <a:moveTo>
                    <a:pt x="0" y="1215341"/>
                  </a:moveTo>
                  <a:lnTo>
                    <a:pt x="46299" y="254643"/>
                  </a:lnTo>
                  <a:lnTo>
                    <a:pt x="1377388" y="11574"/>
                  </a:lnTo>
                  <a:lnTo>
                    <a:pt x="1377388"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369708BC-532C-8715-8812-E8E279FD51E6}"/>
                </a:ext>
              </a:extLst>
            </p:cNvPr>
            <p:cNvSpPr/>
            <p:nvPr/>
          </p:nvSpPr>
          <p:spPr>
            <a:xfrm>
              <a:off x="1205690" y="1657107"/>
              <a:ext cx="1377388" cy="1215341"/>
            </a:xfrm>
            <a:custGeom>
              <a:avLst/>
              <a:gdLst>
                <a:gd name="connsiteX0" fmla="*/ 0 w 1377388"/>
                <a:gd name="connsiteY0" fmla="*/ 1215341 h 1215341"/>
                <a:gd name="connsiteX1" fmla="*/ 46299 w 1377388"/>
                <a:gd name="connsiteY1" fmla="*/ 254643 h 1215341"/>
                <a:gd name="connsiteX2" fmla="*/ 1377388 w 1377388"/>
                <a:gd name="connsiteY2" fmla="*/ 11574 h 1215341"/>
                <a:gd name="connsiteX3" fmla="*/ 1377388 w 1377388"/>
                <a:gd name="connsiteY3" fmla="*/ 0 h 1215341"/>
              </a:gdLst>
              <a:ahLst/>
              <a:cxnLst>
                <a:cxn ang="0">
                  <a:pos x="connsiteX0" y="connsiteY0"/>
                </a:cxn>
                <a:cxn ang="0">
                  <a:pos x="connsiteX1" y="connsiteY1"/>
                </a:cxn>
                <a:cxn ang="0">
                  <a:pos x="connsiteX2" y="connsiteY2"/>
                </a:cxn>
                <a:cxn ang="0">
                  <a:pos x="connsiteX3" y="connsiteY3"/>
                </a:cxn>
              </a:cxnLst>
              <a:rect l="l" t="t" r="r" b="b"/>
              <a:pathLst>
                <a:path w="1377388" h="1215341">
                  <a:moveTo>
                    <a:pt x="0" y="1215341"/>
                  </a:moveTo>
                  <a:lnTo>
                    <a:pt x="46299" y="254643"/>
                  </a:lnTo>
                  <a:lnTo>
                    <a:pt x="1377388" y="11574"/>
                  </a:lnTo>
                  <a:lnTo>
                    <a:pt x="1377388"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D3E31CB1-5E72-F88C-42BD-6F2EB549D99B}"/>
                </a:ext>
              </a:extLst>
            </p:cNvPr>
            <p:cNvSpPr/>
            <p:nvPr/>
          </p:nvSpPr>
          <p:spPr>
            <a:xfrm>
              <a:off x="1031702" y="1632029"/>
              <a:ext cx="380408" cy="381964"/>
            </a:xfrm>
            <a:prstGeom prst="ellipse">
              <a:avLst/>
            </a:prstGeom>
            <a:solidFill>
              <a:schemeClr val="accent2"/>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A40C571-0E02-B534-CCBC-8C55838B68E5}"/>
              </a:ext>
            </a:extLst>
          </p:cNvPr>
          <p:cNvGrpSpPr/>
          <p:nvPr/>
        </p:nvGrpSpPr>
        <p:grpSpPr>
          <a:xfrm>
            <a:off x="938462" y="4391883"/>
            <a:ext cx="1618901" cy="1286716"/>
            <a:chOff x="1031702" y="1585732"/>
            <a:chExt cx="1618901" cy="1286716"/>
          </a:xfrm>
        </p:grpSpPr>
        <p:sp>
          <p:nvSpPr>
            <p:cNvPr id="16" name="Freeform: Shape 15">
              <a:extLst>
                <a:ext uri="{FF2B5EF4-FFF2-40B4-BE49-F238E27FC236}">
                  <a16:creationId xmlns:a16="http://schemas.microsoft.com/office/drawing/2014/main" id="{5BA4B636-0915-0229-3ED3-8938EA81B82A}"/>
                </a:ext>
              </a:extLst>
            </p:cNvPr>
            <p:cNvSpPr/>
            <p:nvPr/>
          </p:nvSpPr>
          <p:spPr>
            <a:xfrm>
              <a:off x="1273215" y="1585732"/>
              <a:ext cx="1377388" cy="1215341"/>
            </a:xfrm>
            <a:custGeom>
              <a:avLst/>
              <a:gdLst>
                <a:gd name="connsiteX0" fmla="*/ 0 w 1377388"/>
                <a:gd name="connsiteY0" fmla="*/ 1215341 h 1215341"/>
                <a:gd name="connsiteX1" fmla="*/ 46299 w 1377388"/>
                <a:gd name="connsiteY1" fmla="*/ 254643 h 1215341"/>
                <a:gd name="connsiteX2" fmla="*/ 1377388 w 1377388"/>
                <a:gd name="connsiteY2" fmla="*/ 11574 h 1215341"/>
                <a:gd name="connsiteX3" fmla="*/ 1377388 w 1377388"/>
                <a:gd name="connsiteY3" fmla="*/ 0 h 1215341"/>
              </a:gdLst>
              <a:ahLst/>
              <a:cxnLst>
                <a:cxn ang="0">
                  <a:pos x="connsiteX0" y="connsiteY0"/>
                </a:cxn>
                <a:cxn ang="0">
                  <a:pos x="connsiteX1" y="connsiteY1"/>
                </a:cxn>
                <a:cxn ang="0">
                  <a:pos x="connsiteX2" y="connsiteY2"/>
                </a:cxn>
                <a:cxn ang="0">
                  <a:pos x="connsiteX3" y="connsiteY3"/>
                </a:cxn>
              </a:cxnLst>
              <a:rect l="l" t="t" r="r" b="b"/>
              <a:pathLst>
                <a:path w="1377388" h="1215341">
                  <a:moveTo>
                    <a:pt x="0" y="1215341"/>
                  </a:moveTo>
                  <a:lnTo>
                    <a:pt x="46299" y="254643"/>
                  </a:lnTo>
                  <a:lnTo>
                    <a:pt x="1377388" y="11574"/>
                  </a:lnTo>
                  <a:lnTo>
                    <a:pt x="1377388"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BF0392-69F6-7C56-E7A6-920DD3DB33C3}"/>
                </a:ext>
              </a:extLst>
            </p:cNvPr>
            <p:cNvSpPr/>
            <p:nvPr/>
          </p:nvSpPr>
          <p:spPr>
            <a:xfrm>
              <a:off x="1205690" y="1657107"/>
              <a:ext cx="1377388" cy="1215341"/>
            </a:xfrm>
            <a:custGeom>
              <a:avLst/>
              <a:gdLst>
                <a:gd name="connsiteX0" fmla="*/ 0 w 1377388"/>
                <a:gd name="connsiteY0" fmla="*/ 1215341 h 1215341"/>
                <a:gd name="connsiteX1" fmla="*/ 46299 w 1377388"/>
                <a:gd name="connsiteY1" fmla="*/ 254643 h 1215341"/>
                <a:gd name="connsiteX2" fmla="*/ 1377388 w 1377388"/>
                <a:gd name="connsiteY2" fmla="*/ 11574 h 1215341"/>
                <a:gd name="connsiteX3" fmla="*/ 1377388 w 1377388"/>
                <a:gd name="connsiteY3" fmla="*/ 0 h 1215341"/>
              </a:gdLst>
              <a:ahLst/>
              <a:cxnLst>
                <a:cxn ang="0">
                  <a:pos x="connsiteX0" y="connsiteY0"/>
                </a:cxn>
                <a:cxn ang="0">
                  <a:pos x="connsiteX1" y="connsiteY1"/>
                </a:cxn>
                <a:cxn ang="0">
                  <a:pos x="connsiteX2" y="connsiteY2"/>
                </a:cxn>
                <a:cxn ang="0">
                  <a:pos x="connsiteX3" y="connsiteY3"/>
                </a:cxn>
              </a:cxnLst>
              <a:rect l="l" t="t" r="r" b="b"/>
              <a:pathLst>
                <a:path w="1377388" h="1215341">
                  <a:moveTo>
                    <a:pt x="0" y="1215341"/>
                  </a:moveTo>
                  <a:lnTo>
                    <a:pt x="46299" y="254643"/>
                  </a:lnTo>
                  <a:lnTo>
                    <a:pt x="1377388" y="11574"/>
                  </a:lnTo>
                  <a:lnTo>
                    <a:pt x="1377388" y="0"/>
                  </a:lnTo>
                </a:path>
              </a:pathLst>
            </a:cu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03BA1E2D-0CC7-2E90-CCCE-6CAB0EFD9C68}"/>
                </a:ext>
              </a:extLst>
            </p:cNvPr>
            <p:cNvSpPr/>
            <p:nvPr/>
          </p:nvSpPr>
          <p:spPr>
            <a:xfrm>
              <a:off x="1031702" y="1632029"/>
              <a:ext cx="380408" cy="381964"/>
            </a:xfrm>
            <a:prstGeom prst="ellipse">
              <a:avLst/>
            </a:prstGeom>
            <a:solidFill>
              <a:schemeClr val="accent2"/>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2650C6D5-10A0-A379-FCA8-CE2D0A444042}"/>
              </a:ext>
            </a:extLst>
          </p:cNvPr>
          <p:cNvGrpSpPr/>
          <p:nvPr/>
        </p:nvGrpSpPr>
        <p:grpSpPr>
          <a:xfrm>
            <a:off x="-633627" y="4016416"/>
            <a:ext cx="4002918" cy="2723920"/>
            <a:chOff x="-633627" y="4016416"/>
            <a:chExt cx="4002918" cy="2723920"/>
          </a:xfrm>
        </p:grpSpPr>
        <p:sp>
          <p:nvSpPr>
            <p:cNvPr id="19" name="Freeform: Shape 18">
              <a:extLst>
                <a:ext uri="{FF2B5EF4-FFF2-40B4-BE49-F238E27FC236}">
                  <a16:creationId xmlns:a16="http://schemas.microsoft.com/office/drawing/2014/main" id="{0FD9ADDB-47F1-D470-D301-7E083DB676A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C0F2FA4D-E936-28F0-3F55-892444B7387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21" name="Picture 20" descr="C:\Users\QUOC HUY\Desktop\Logo_Đại_học_FPT.png">
            <a:extLst>
              <a:ext uri="{FF2B5EF4-FFF2-40B4-BE49-F238E27FC236}">
                <a16:creationId xmlns:a16="http://schemas.microsoft.com/office/drawing/2014/main" id="{30FC961B-C331-8A2C-E86A-CCECE64388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1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1">
                                            <p:txEl>
                                              <p:pRg st="0" end="0"/>
                                            </p:txEl>
                                          </p:spTgt>
                                        </p:tgtEl>
                                        <p:attrNameLst>
                                          <p:attrName>style.visibility</p:attrName>
                                        </p:attrNameLst>
                                      </p:cBhvr>
                                      <p:to>
                                        <p:strVal val="visible"/>
                                      </p:to>
                                    </p:set>
                                    <p:animEffect transition="in" filter="barn(inVertical)">
                                      <p:cBhvr>
                                        <p:cTn id="10" dur="500"/>
                                        <p:tgtEl>
                                          <p:spTgt spid="20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3">
                                            <p:txEl>
                                              <p:pRg st="0" end="0"/>
                                            </p:txEl>
                                          </p:spTgt>
                                        </p:tgtEl>
                                        <p:attrNameLst>
                                          <p:attrName>style.visibility</p:attrName>
                                        </p:attrNameLst>
                                      </p:cBhvr>
                                      <p:to>
                                        <p:strVal val="visible"/>
                                      </p:to>
                                    </p:set>
                                    <p:animEffect transition="in" filter="barn(inVertical)">
                                      <p:cBhvr>
                                        <p:cTn id="18" dur="500"/>
                                        <p:tgtEl>
                                          <p:spTgt spid="2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02">
                                            <p:txEl>
                                              <p:pRg st="0" end="0"/>
                                            </p:txEl>
                                          </p:spTgt>
                                        </p:tgtEl>
                                        <p:attrNameLst>
                                          <p:attrName>style.visibility</p:attrName>
                                        </p:attrNameLst>
                                      </p:cBhvr>
                                      <p:to>
                                        <p:strVal val="visible"/>
                                      </p:to>
                                    </p:set>
                                    <p:animEffect transition="in" filter="barn(inVertical)">
                                      <p:cBhvr>
                                        <p:cTn id="26" dur="500"/>
                                        <p:tgtEl>
                                          <p:spTgt spid="20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05">
                                            <p:txEl>
                                              <p:pRg st="0" end="0"/>
                                            </p:txEl>
                                          </p:spTgt>
                                        </p:tgtEl>
                                        <p:attrNameLst>
                                          <p:attrName>style.visibility</p:attrName>
                                        </p:attrNameLst>
                                      </p:cBhvr>
                                      <p:to>
                                        <p:strVal val="visible"/>
                                      </p:to>
                                    </p:set>
                                    <p:animEffect transition="in" filter="barn(inVertical)">
                                      <p:cBhvr>
                                        <p:cTn id="34" dur="500"/>
                                        <p:tgtEl>
                                          <p:spTgt spid="2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build="p"/>
      <p:bldP spid="202" grpId="0" build="p"/>
      <p:bldP spid="203" grpId="0" build="p"/>
      <p:bldP spid="20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TotalTime>
  <Words>1055</Words>
  <Application>Microsoft Office PowerPoint</Application>
  <PresentationFormat>Widescreen</PresentationFormat>
  <Paragraphs>66</Paragraphs>
  <Slides>11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Amatic SC</vt:lpstr>
      <vt:lpstr>Arial</vt:lpstr>
      <vt:lpstr>Calibri</vt:lpstr>
      <vt:lpstr>Calibri Light</vt:lpstr>
      <vt:lpstr>Lato Light</vt:lpstr>
      <vt:lpstr>NewCentury-Narrow</vt:lpstr>
      <vt:lpstr>ZapfChancery-Medium</vt:lpstr>
      <vt:lpstr>Office Theme</vt:lpstr>
      <vt:lpstr>PowerPoint Presentation</vt:lpstr>
      <vt:lpstr>3.2. Tư tưởng Hồ Chí Minh về chủ nghĩa xã hội và xây dựng chủ nghĩa xã hội ở Việt Nam</vt:lpstr>
      <vt:lpstr>a. Tính chất, đặc điểm và nhiệm vụ của thời kỳ quá độ</vt:lpstr>
      <vt:lpstr>PowerPoint Presentation</vt:lpstr>
      <vt:lpstr>PowerPoint Presentation</vt:lpstr>
      <vt:lpstr>PowerPoint Presentation</vt:lpstr>
      <vt:lpstr>PowerPoint Presentation</vt:lpstr>
      <vt:lpstr>PowerPoint Presentation</vt:lpstr>
      <vt:lpstr> b. Một số nguyên tắc xây dựng chủ nghĩa xã hội trong kỳ quá độ</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37</cp:revision>
  <dcterms:created xsi:type="dcterms:W3CDTF">2024-02-02T23:02:12Z</dcterms:created>
  <dcterms:modified xsi:type="dcterms:W3CDTF">2024-03-07T22:48:48Z</dcterms:modified>
</cp:coreProperties>
</file>